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IBM Plex Sans" panose="020B0503050203000203" pitchFamily="34" charset="0"/>
      <p:regular r:id="rId25"/>
      <p:bold r:id="rId26"/>
      <p:italic r:id="rId27"/>
      <p:boldItalic r:id="rId28"/>
    </p:embeddedFont>
    <p:embeddedFont>
      <p:font typeface="Quattrocento Sans" panose="020B0502050000020003" pitchFamily="34" charset="0"/>
      <p:regular r:id="rId29"/>
      <p:bold r:id="rId30"/>
      <p:italic r:id="rId31"/>
      <p:boldItalic r:id="rId32"/>
    </p:embeddedFont>
    <p:embeddedFont>
      <p:font typeface="Roboto" panose="02000000000000000000" pitchFamily="2" charset="0"/>
      <p:regular r:id="rId33"/>
      <p:bold r:id="rId34"/>
      <p:italic r:id="rId35"/>
      <p:boldItalic r:id="rId36"/>
    </p:embeddedFont>
    <p:embeddedFont>
      <p:font typeface="Segoe UI" panose="020B0502040204020203" pitchFamily="34" charset="0"/>
      <p:regular r:id="rId37"/>
      <p:bold r:id="rId38"/>
      <p:italic r:id="rId39"/>
      <p:boldItalic r:id="rId40"/>
    </p:embeddedFont>
    <p:embeddedFont>
      <p:font typeface="Sofia" panose="020B060402020202020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iiKbmly7hV/KI7tHS09SB0/KL3m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50F023-A98A-489A-9012-9100F63165AE}" v="114" dt="2022-05-10T16:45:30.701"/>
    <p1510:client id="{40886360-1391-DDC2-B82D-2DC3D5748110}" v="42" dt="2022-05-10T16:32:20.145"/>
  </p1510:revLst>
</p1510:revInfo>
</file>

<file path=ppt/tableStyles.xml><?xml version="1.0" encoding="utf-8"?>
<a:tblStyleLst xmlns:a="http://schemas.openxmlformats.org/drawingml/2006/main" def="{AB2D41B7-EB60-4487-A5AF-24A0D68063DA}">
  <a:tblStyle styleId="{AB2D41B7-EB60-4487-A5AF-24A0D68063DA}"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customschemas.google.com/relationships/presentationmetadata" Target="metadata"/><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tableStyles" Target="tableStyles.xml"/><Relationship Id="rId20" Type="http://schemas.openxmlformats.org/officeDocument/2006/relationships/notesMaster" Target="notesMasters/notesMaster1.xml"/><Relationship Id="rId41" Type="http://schemas.openxmlformats.org/officeDocument/2006/relationships/font" Target="fonts/font2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P Haslam" userId="S::stfpahas@swchs.net::fdaea69a-f21c-4f46-a160-3eb7e98ca69a" providerId="AD" clId="Web-{40886360-1391-DDC2-B82D-2DC3D5748110}"/>
    <pc:docChg chg="modSld">
      <pc:chgData name="Mrs P Haslam" userId="S::stfpahas@swchs.net::fdaea69a-f21c-4f46-a160-3eb7e98ca69a" providerId="AD" clId="Web-{40886360-1391-DDC2-B82D-2DC3D5748110}" dt="2022-05-10T16:32:20.145" v="21" actId="20577"/>
      <pc:docMkLst>
        <pc:docMk/>
      </pc:docMkLst>
      <pc:sldChg chg="modSp">
        <pc:chgData name="Mrs P Haslam" userId="S::stfpahas@swchs.net::fdaea69a-f21c-4f46-a160-3eb7e98ca69a" providerId="AD" clId="Web-{40886360-1391-DDC2-B82D-2DC3D5748110}" dt="2022-05-10T16:32:20.145" v="21" actId="20577"/>
        <pc:sldMkLst>
          <pc:docMk/>
          <pc:sldMk cId="0" sldId="270"/>
        </pc:sldMkLst>
        <pc:spChg chg="mod">
          <ac:chgData name="Mrs P Haslam" userId="S::stfpahas@swchs.net::fdaea69a-f21c-4f46-a160-3eb7e98ca69a" providerId="AD" clId="Web-{40886360-1391-DDC2-B82D-2DC3D5748110}" dt="2022-05-10T16:32:20.145" v="21" actId="20577"/>
          <ac:spMkLst>
            <pc:docMk/>
            <pc:sldMk cId="0" sldId="270"/>
            <ac:spMk id="286" creationId="{00000000-0000-0000-0000-000000000000}"/>
          </ac:spMkLst>
        </pc:spChg>
      </pc:sldChg>
    </pc:docChg>
  </pc:docChgLst>
  <pc:docChgLst>
    <pc:chgData name="Mrs P Haslam" userId="fdaea69a-f21c-4f46-a160-3eb7e98ca69a" providerId="ADAL" clId="{1550F023-A98A-489A-9012-9100F63165AE}"/>
    <pc:docChg chg="undo custSel addSld modSld">
      <pc:chgData name="Mrs P Haslam" userId="fdaea69a-f21c-4f46-a160-3eb7e98ca69a" providerId="ADAL" clId="{1550F023-A98A-489A-9012-9100F63165AE}" dt="2022-05-10T16:45:30.701" v="666" actId="6549"/>
      <pc:docMkLst>
        <pc:docMk/>
      </pc:docMkLst>
      <pc:sldChg chg="modSp modAnim">
        <pc:chgData name="Mrs P Haslam" userId="fdaea69a-f21c-4f46-a160-3eb7e98ca69a" providerId="ADAL" clId="{1550F023-A98A-489A-9012-9100F63165AE}" dt="2022-05-10T15:07:02.384" v="127" actId="20577"/>
        <pc:sldMkLst>
          <pc:docMk/>
          <pc:sldMk cId="0" sldId="257"/>
        </pc:sldMkLst>
        <pc:spChg chg="mod">
          <ac:chgData name="Mrs P Haslam" userId="fdaea69a-f21c-4f46-a160-3eb7e98ca69a" providerId="ADAL" clId="{1550F023-A98A-489A-9012-9100F63165AE}" dt="2022-05-10T15:06:56.487" v="125" actId="20577"/>
          <ac:spMkLst>
            <pc:docMk/>
            <pc:sldMk cId="0" sldId="257"/>
            <ac:spMk id="101" creationId="{00000000-0000-0000-0000-000000000000}"/>
          </ac:spMkLst>
        </pc:spChg>
      </pc:sldChg>
      <pc:sldChg chg="modSp modAnim">
        <pc:chgData name="Mrs P Haslam" userId="fdaea69a-f21c-4f46-a160-3eb7e98ca69a" providerId="ADAL" clId="{1550F023-A98A-489A-9012-9100F63165AE}" dt="2022-05-10T16:45:30.701" v="666" actId="6549"/>
        <pc:sldMkLst>
          <pc:docMk/>
          <pc:sldMk cId="0" sldId="258"/>
        </pc:sldMkLst>
        <pc:spChg chg="mod">
          <ac:chgData name="Mrs P Haslam" userId="fdaea69a-f21c-4f46-a160-3eb7e98ca69a" providerId="ADAL" clId="{1550F023-A98A-489A-9012-9100F63165AE}" dt="2022-05-10T16:44:31.508" v="635" actId="20577"/>
          <ac:spMkLst>
            <pc:docMk/>
            <pc:sldMk cId="0" sldId="258"/>
            <ac:spMk id="119" creationId="{00000000-0000-0000-0000-000000000000}"/>
          </ac:spMkLst>
        </pc:spChg>
        <pc:spChg chg="mod">
          <ac:chgData name="Mrs P Haslam" userId="fdaea69a-f21c-4f46-a160-3eb7e98ca69a" providerId="ADAL" clId="{1550F023-A98A-489A-9012-9100F63165AE}" dt="2022-05-10T15:06:00.083" v="112" actId="20577"/>
          <ac:spMkLst>
            <pc:docMk/>
            <pc:sldMk cId="0" sldId="258"/>
            <ac:spMk id="120" creationId="{00000000-0000-0000-0000-000000000000}"/>
          </ac:spMkLst>
        </pc:spChg>
        <pc:spChg chg="mod">
          <ac:chgData name="Mrs P Haslam" userId="fdaea69a-f21c-4f46-a160-3eb7e98ca69a" providerId="ADAL" clId="{1550F023-A98A-489A-9012-9100F63165AE}" dt="2022-05-10T15:06:02.832" v="113" actId="20577"/>
          <ac:spMkLst>
            <pc:docMk/>
            <pc:sldMk cId="0" sldId="258"/>
            <ac:spMk id="122" creationId="{00000000-0000-0000-0000-000000000000}"/>
          </ac:spMkLst>
        </pc:spChg>
        <pc:spChg chg="mod">
          <ac:chgData name="Mrs P Haslam" userId="fdaea69a-f21c-4f46-a160-3eb7e98ca69a" providerId="ADAL" clId="{1550F023-A98A-489A-9012-9100F63165AE}" dt="2022-05-10T16:44:20.308" v="631" actId="6549"/>
          <ac:spMkLst>
            <pc:docMk/>
            <pc:sldMk cId="0" sldId="258"/>
            <ac:spMk id="124" creationId="{00000000-0000-0000-0000-000000000000}"/>
          </ac:spMkLst>
        </pc:spChg>
        <pc:spChg chg="mod">
          <ac:chgData name="Mrs P Haslam" userId="fdaea69a-f21c-4f46-a160-3eb7e98ca69a" providerId="ADAL" clId="{1550F023-A98A-489A-9012-9100F63165AE}" dt="2022-05-10T16:45:30.701" v="666" actId="6549"/>
          <ac:spMkLst>
            <pc:docMk/>
            <pc:sldMk cId="0" sldId="258"/>
            <ac:spMk id="127" creationId="{00000000-0000-0000-0000-000000000000}"/>
          </ac:spMkLst>
        </pc:spChg>
      </pc:sldChg>
      <pc:sldChg chg="modSp">
        <pc:chgData name="Mrs P Haslam" userId="fdaea69a-f21c-4f46-a160-3eb7e98ca69a" providerId="ADAL" clId="{1550F023-A98A-489A-9012-9100F63165AE}" dt="2022-05-10T15:06:39.229" v="123" actId="20577"/>
        <pc:sldMkLst>
          <pc:docMk/>
          <pc:sldMk cId="0" sldId="260"/>
        </pc:sldMkLst>
        <pc:spChg chg="mod">
          <ac:chgData name="Mrs P Haslam" userId="fdaea69a-f21c-4f46-a160-3eb7e98ca69a" providerId="ADAL" clId="{1550F023-A98A-489A-9012-9100F63165AE}" dt="2022-05-10T15:06:39.229" v="123" actId="20577"/>
          <ac:spMkLst>
            <pc:docMk/>
            <pc:sldMk cId="0" sldId="260"/>
            <ac:spMk id="151" creationId="{00000000-0000-0000-0000-000000000000}"/>
          </ac:spMkLst>
        </pc:spChg>
      </pc:sldChg>
      <pc:sldChg chg="modSp mod">
        <pc:chgData name="Mrs P Haslam" userId="fdaea69a-f21c-4f46-a160-3eb7e98ca69a" providerId="ADAL" clId="{1550F023-A98A-489A-9012-9100F63165AE}" dt="2022-05-10T15:02:40.034" v="1" actId="27636"/>
        <pc:sldMkLst>
          <pc:docMk/>
          <pc:sldMk cId="0" sldId="267"/>
        </pc:sldMkLst>
        <pc:spChg chg="mod">
          <ac:chgData name="Mrs P Haslam" userId="fdaea69a-f21c-4f46-a160-3eb7e98ca69a" providerId="ADAL" clId="{1550F023-A98A-489A-9012-9100F63165AE}" dt="2022-05-10T15:02:40.034" v="1" actId="27636"/>
          <ac:spMkLst>
            <pc:docMk/>
            <pc:sldMk cId="0" sldId="267"/>
            <ac:spMk id="254" creationId="{00000000-0000-0000-0000-000000000000}"/>
          </ac:spMkLst>
        </pc:spChg>
      </pc:sldChg>
      <pc:sldChg chg="modSp mod">
        <pc:chgData name="Mrs P Haslam" userId="fdaea69a-f21c-4f46-a160-3eb7e98ca69a" providerId="ADAL" clId="{1550F023-A98A-489A-9012-9100F63165AE}" dt="2022-05-10T15:06:16.278" v="117" actId="1076"/>
        <pc:sldMkLst>
          <pc:docMk/>
          <pc:sldMk cId="0" sldId="268"/>
        </pc:sldMkLst>
        <pc:spChg chg="mod">
          <ac:chgData name="Mrs P Haslam" userId="fdaea69a-f21c-4f46-a160-3eb7e98ca69a" providerId="ADAL" clId="{1550F023-A98A-489A-9012-9100F63165AE}" dt="2022-05-10T15:06:16.278" v="117" actId="1076"/>
          <ac:spMkLst>
            <pc:docMk/>
            <pc:sldMk cId="0" sldId="268"/>
            <ac:spMk id="266" creationId="{00000000-0000-0000-0000-000000000000}"/>
          </ac:spMkLst>
        </pc:spChg>
      </pc:sldChg>
      <pc:sldChg chg="addSp delSp modSp mod">
        <pc:chgData name="Mrs P Haslam" userId="fdaea69a-f21c-4f46-a160-3eb7e98ca69a" providerId="ADAL" clId="{1550F023-A98A-489A-9012-9100F63165AE}" dt="2022-05-10T16:32:49.298" v="129" actId="22"/>
        <pc:sldMkLst>
          <pc:docMk/>
          <pc:sldMk cId="0" sldId="269"/>
        </pc:sldMkLst>
        <pc:spChg chg="add del">
          <ac:chgData name="Mrs P Haslam" userId="fdaea69a-f21c-4f46-a160-3eb7e98ca69a" providerId="ADAL" clId="{1550F023-A98A-489A-9012-9100F63165AE}" dt="2022-05-10T16:32:49.298" v="129" actId="22"/>
          <ac:spMkLst>
            <pc:docMk/>
            <pc:sldMk cId="0" sldId="269"/>
            <ac:spMk id="8" creationId="{D60E4092-5679-6823-5787-131EE5734EF0}"/>
          </ac:spMkLst>
        </pc:spChg>
        <pc:spChg chg="mod">
          <ac:chgData name="Mrs P Haslam" userId="fdaea69a-f21c-4f46-a160-3eb7e98ca69a" providerId="ADAL" clId="{1550F023-A98A-489A-9012-9100F63165AE}" dt="2022-05-10T15:04:38.918" v="92" actId="20577"/>
          <ac:spMkLst>
            <pc:docMk/>
            <pc:sldMk cId="0" sldId="269"/>
            <ac:spMk id="275" creationId="{00000000-0000-0000-0000-000000000000}"/>
          </ac:spMkLst>
        </pc:spChg>
      </pc:sldChg>
      <pc:sldChg chg="addSp delSp modSp mod">
        <pc:chgData name="Mrs P Haslam" userId="fdaea69a-f21c-4f46-a160-3eb7e98ca69a" providerId="ADAL" clId="{1550F023-A98A-489A-9012-9100F63165AE}" dt="2022-05-10T16:40:11.500" v="493" actId="255"/>
        <pc:sldMkLst>
          <pc:docMk/>
          <pc:sldMk cId="0" sldId="270"/>
        </pc:sldMkLst>
        <pc:spChg chg="mod">
          <ac:chgData name="Mrs P Haslam" userId="fdaea69a-f21c-4f46-a160-3eb7e98ca69a" providerId="ADAL" clId="{1550F023-A98A-489A-9012-9100F63165AE}" dt="2022-05-10T16:35:30.300" v="420" actId="255"/>
          <ac:spMkLst>
            <pc:docMk/>
            <pc:sldMk cId="0" sldId="270"/>
            <ac:spMk id="283" creationId="{00000000-0000-0000-0000-000000000000}"/>
          </ac:spMkLst>
        </pc:spChg>
        <pc:spChg chg="mod">
          <ac:chgData name="Mrs P Haslam" userId="fdaea69a-f21c-4f46-a160-3eb7e98ca69a" providerId="ADAL" clId="{1550F023-A98A-489A-9012-9100F63165AE}" dt="2022-05-10T16:40:11.500" v="493" actId="255"/>
          <ac:spMkLst>
            <pc:docMk/>
            <pc:sldMk cId="0" sldId="270"/>
            <ac:spMk id="286" creationId="{00000000-0000-0000-0000-000000000000}"/>
          </ac:spMkLst>
        </pc:spChg>
        <pc:picChg chg="add mod">
          <ac:chgData name="Mrs P Haslam" userId="fdaea69a-f21c-4f46-a160-3eb7e98ca69a" providerId="ADAL" clId="{1550F023-A98A-489A-9012-9100F63165AE}" dt="2022-05-10T16:40:02.625" v="492" actId="1076"/>
          <ac:picMkLst>
            <pc:docMk/>
            <pc:sldMk cId="0" sldId="270"/>
            <ac:picMk id="3" creationId="{53D0E8B0-CA08-8BEC-2380-CAF9D83DB771}"/>
          </ac:picMkLst>
        </pc:picChg>
        <pc:picChg chg="add del mod">
          <ac:chgData name="Mrs P Haslam" userId="fdaea69a-f21c-4f46-a160-3eb7e98ca69a" providerId="ADAL" clId="{1550F023-A98A-489A-9012-9100F63165AE}" dt="2022-05-10T16:37:31.845" v="432"/>
          <ac:picMkLst>
            <pc:docMk/>
            <pc:sldMk cId="0" sldId="270"/>
            <ac:picMk id="1026" creationId="{16730E84-4565-F394-69C3-E8423D1CEC2F}"/>
          </ac:picMkLst>
        </pc:picChg>
      </pc:sldChg>
      <pc:sldChg chg="modSp mod">
        <pc:chgData name="Mrs P Haslam" userId="fdaea69a-f21c-4f46-a160-3eb7e98ca69a" providerId="ADAL" clId="{1550F023-A98A-489A-9012-9100F63165AE}" dt="2022-05-10T15:02:46.889" v="2" actId="255"/>
        <pc:sldMkLst>
          <pc:docMk/>
          <pc:sldMk cId="0" sldId="271"/>
        </pc:sldMkLst>
        <pc:spChg chg="mod">
          <ac:chgData name="Mrs P Haslam" userId="fdaea69a-f21c-4f46-a160-3eb7e98ca69a" providerId="ADAL" clId="{1550F023-A98A-489A-9012-9100F63165AE}" dt="2022-05-10T15:02:46.889" v="2" actId="255"/>
          <ac:spMkLst>
            <pc:docMk/>
            <pc:sldMk cId="0" sldId="271"/>
            <ac:spMk id="293" creationId="{00000000-0000-0000-0000-000000000000}"/>
          </ac:spMkLst>
        </pc:spChg>
      </pc:sldChg>
      <pc:sldChg chg="modSp add mod">
        <pc:chgData name="Mrs P Haslam" userId="fdaea69a-f21c-4f46-a160-3eb7e98ca69a" providerId="ADAL" clId="{1550F023-A98A-489A-9012-9100F63165AE}" dt="2022-05-10T16:43:34.406" v="592" actId="12"/>
        <pc:sldMkLst>
          <pc:docMk/>
          <pc:sldMk cId="1917396528" sldId="273"/>
        </pc:sldMkLst>
        <pc:spChg chg="mod">
          <ac:chgData name="Mrs P Haslam" userId="fdaea69a-f21c-4f46-a160-3eb7e98ca69a" providerId="ADAL" clId="{1550F023-A98A-489A-9012-9100F63165AE}" dt="2022-05-10T16:41:08.680" v="588" actId="255"/>
          <ac:spMkLst>
            <pc:docMk/>
            <pc:sldMk cId="1917396528" sldId="273"/>
            <ac:spMk id="283" creationId="{00000000-0000-0000-0000-000000000000}"/>
          </ac:spMkLst>
        </pc:spChg>
        <pc:spChg chg="mod">
          <ac:chgData name="Mrs P Haslam" userId="fdaea69a-f21c-4f46-a160-3eb7e98ca69a" providerId="ADAL" clId="{1550F023-A98A-489A-9012-9100F63165AE}" dt="2022-05-10T16:43:34.406" v="592" actId="12"/>
          <ac:spMkLst>
            <pc:docMk/>
            <pc:sldMk cId="1917396528" sldId="273"/>
            <ac:spMk id="28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229f21e59e_0_1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g1229f21e59e_0_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26cc24ad5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126cc24ad5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3884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229f21e59e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g1229f21e59e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229f21e59e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11" name="Google Shape;111;g1229f21e59e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229f21e59e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g1229f21e59e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229f21e59e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g1229f21e59e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229f21e59e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64" name="Google Shape;164;g1229f21e59e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229f21e59e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77" name="Google Shape;177;g1229f21e59e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229f21e59e_0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g1229f21e59e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229f21e59e_0_1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g1229f21e59e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ims Slide">
  <p:cSld name="Aims Slide">
    <p:spTree>
      <p:nvGrpSpPr>
        <p:cNvPr id="1" name="Shape 8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7"/>
          <p:cNvSpPr>
            <a:spLocks noGrp="1"/>
          </p:cNvSpPr>
          <p:nvPr>
            <p:ph type="pic" idx="2"/>
          </p:nvPr>
        </p:nvSpPr>
        <p:spPr>
          <a:xfrm>
            <a:off x="5183188" y="987425"/>
            <a:ext cx="6172200" cy="4873625"/>
          </a:xfrm>
          <a:prstGeom prst="rect">
            <a:avLst/>
          </a:prstGeom>
          <a:noFill/>
          <a:ln>
            <a:noFill/>
          </a:ln>
        </p:spPr>
      </p:sp>
      <p:sp>
        <p:nvSpPr>
          <p:cNvPr id="68" name="Google Shape;68;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550C7"/>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assets.publishing.service.gov.uk/government/uploads/system/uploads/attachment_data/file/786856/DFE_Teacher_Retention_Strategy_Report.pdf"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hyperlink" Target="https://manage-training-for-early-career-teachers.education.gov.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dbrechin@swchs.net" TargetMode="External"/><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saffronteachingschoolhub.net/" TargetMode="External"/><Relationship Id="rId5" Type="http://schemas.openxmlformats.org/officeDocument/2006/relationships/hyperlink" Target="mailto:mgreen@efspt.org" TargetMode="External"/><Relationship Id="rId4" Type="http://schemas.openxmlformats.org/officeDocument/2006/relationships/hyperlink" Target="mailto:acass@efspt.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dbrechin@swchs.net"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hyperlink" Target="mailto:lchedzoy@swchs.ne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13646/Early-Career_Framework.pdf"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early-career-framework.education.gov.uk/"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gov.uk/government/publications/early-career-framewor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early-career-framework.education.gov.uk/"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0" y="330856"/>
            <a:ext cx="11353800" cy="1325562"/>
          </a:xfrm>
          <a:prstGeom prst="rect">
            <a:avLst/>
          </a:prstGeom>
          <a:solidFill>
            <a:srgbClr val="AE41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
          <p:cNvSpPr txBox="1">
            <a:spLocks noGrp="1"/>
          </p:cNvSpPr>
          <p:nvPr>
            <p:ph type="title"/>
          </p:nvPr>
        </p:nvSpPr>
        <p:spPr>
          <a:xfrm>
            <a:off x="91580" y="365126"/>
            <a:ext cx="1126222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Calibri"/>
              <a:buNone/>
            </a:pPr>
            <a:br>
              <a:rPr lang="en-GB" sz="4400" b="1" i="0">
                <a:solidFill>
                  <a:schemeClr val="lt1"/>
                </a:solidFill>
                <a:latin typeface="Calibri"/>
                <a:ea typeface="Calibri"/>
                <a:cs typeface="Calibri"/>
                <a:sym typeface="Calibri"/>
              </a:rPr>
            </a:br>
            <a:r>
              <a:rPr lang="en-GB" sz="4400" b="1" i="0">
                <a:solidFill>
                  <a:schemeClr val="lt1"/>
                </a:solidFill>
                <a:latin typeface="Calibri"/>
                <a:ea typeface="Calibri"/>
                <a:cs typeface="Calibri"/>
                <a:sym typeface="Calibri"/>
              </a:rPr>
              <a:t>Saffron Teaching School Hub </a:t>
            </a:r>
            <a:br>
              <a:rPr lang="en-GB" b="0" i="0">
                <a:solidFill>
                  <a:schemeClr val="lt1"/>
                </a:solidFill>
                <a:latin typeface="Quattrocento Sans"/>
                <a:ea typeface="Quattrocento Sans"/>
                <a:cs typeface="Quattrocento Sans"/>
                <a:sym typeface="Quattrocento Sans"/>
              </a:rPr>
            </a:br>
            <a:endParaRPr>
              <a:solidFill>
                <a:schemeClr val="lt1"/>
              </a:solidFill>
            </a:endParaRPr>
          </a:p>
        </p:txBody>
      </p:sp>
      <p:sp>
        <p:nvSpPr>
          <p:cNvPr id="91" name="Google Shape;9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sz="2400" b="1">
              <a:solidFill>
                <a:schemeClr val="lt1"/>
              </a:solidFill>
              <a:latin typeface="Calibri"/>
              <a:ea typeface="Calibri"/>
              <a:cs typeface="Calibri"/>
              <a:sym typeface="Calibri"/>
            </a:endParaRPr>
          </a:p>
          <a:p>
            <a:pPr marL="342900" lvl="0" indent="-190500" algn="l" rtl="0">
              <a:lnSpc>
                <a:spcPct val="90000"/>
              </a:lnSpc>
              <a:spcBef>
                <a:spcPts val="1000"/>
              </a:spcBef>
              <a:spcAft>
                <a:spcPts val="0"/>
              </a:spcAft>
              <a:buClr>
                <a:schemeClr val="dk1"/>
              </a:buClr>
              <a:buSzPts val="2400"/>
              <a:buNone/>
            </a:pPr>
            <a:endParaRPr sz="2400">
              <a:solidFill>
                <a:schemeClr val="lt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2400"/>
              <a:buNone/>
            </a:pPr>
            <a:endParaRPr sz="2400" b="1">
              <a:solidFill>
                <a:schemeClr val="lt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2400"/>
              <a:buNone/>
            </a:pPr>
            <a:endParaRPr sz="2400" b="1">
              <a:solidFill>
                <a:schemeClr val="lt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2400"/>
              <a:buNone/>
            </a:pPr>
            <a:endParaRPr sz="2400" b="1">
              <a:solidFill>
                <a:schemeClr val="lt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2400"/>
              <a:buNone/>
            </a:pPr>
            <a:endParaRPr sz="2400" b="1">
              <a:solidFill>
                <a:schemeClr val="lt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2400"/>
              <a:buNone/>
            </a:pPr>
            <a:endParaRPr sz="2400" b="1">
              <a:solidFill>
                <a:schemeClr val="lt1"/>
              </a:solidFill>
              <a:latin typeface="Calibri"/>
              <a:ea typeface="Calibri"/>
              <a:cs typeface="Calibri"/>
              <a:sym typeface="Calibri"/>
            </a:endParaRPr>
          </a:p>
        </p:txBody>
      </p:sp>
      <p:pic>
        <p:nvPicPr>
          <p:cNvPr id="92" name="Google Shape;92;p1"/>
          <p:cNvPicPr preferRelativeResize="0"/>
          <p:nvPr/>
        </p:nvPicPr>
        <p:blipFill rotWithShape="1">
          <a:blip r:embed="rId3">
            <a:alphaModFix/>
          </a:blip>
          <a:srcRect/>
          <a:stretch/>
        </p:blipFill>
        <p:spPr>
          <a:xfrm>
            <a:off x="411192" y="2632385"/>
            <a:ext cx="10895162" cy="3864852"/>
          </a:xfrm>
          <a:prstGeom prst="rect">
            <a:avLst/>
          </a:prstGeom>
          <a:noFill/>
          <a:ln>
            <a:noFill/>
          </a:ln>
        </p:spPr>
      </p:pic>
      <p:pic>
        <p:nvPicPr>
          <p:cNvPr id="93" name="Google Shape;93;p1" descr="Graphical user interface, application&#10;&#10;Description automatically generated"/>
          <p:cNvPicPr preferRelativeResize="0"/>
          <p:nvPr/>
        </p:nvPicPr>
        <p:blipFill rotWithShape="1">
          <a:blip r:embed="rId4">
            <a:alphaModFix/>
          </a:blip>
          <a:srcRect/>
          <a:stretch/>
        </p:blipFill>
        <p:spPr>
          <a:xfrm>
            <a:off x="9743286" y="316323"/>
            <a:ext cx="2037522" cy="2884077"/>
          </a:xfrm>
          <a:prstGeom prst="rect">
            <a:avLst/>
          </a:prstGeom>
          <a:noFill/>
          <a:ln>
            <a:noFill/>
          </a:ln>
        </p:spPr>
      </p:pic>
      <p:sp>
        <p:nvSpPr>
          <p:cNvPr id="94" name="Google Shape;94;p1"/>
          <p:cNvSpPr txBox="1"/>
          <p:nvPr/>
        </p:nvSpPr>
        <p:spPr>
          <a:xfrm>
            <a:off x="838200" y="1896433"/>
            <a:ext cx="781547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0" i="0" u="sng" strike="noStrike" cap="none">
                <a:solidFill>
                  <a:schemeClr val="lt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Details - click here</a:t>
            </a:r>
            <a:r>
              <a:rPr lang="en-GB" sz="1800" b="0" i="0" u="none" strike="noStrike" cap="none">
                <a:solidFill>
                  <a:schemeClr val="lt1"/>
                </a:solidFill>
                <a:latin typeface="Calibri"/>
                <a:ea typeface="Calibri"/>
                <a:cs typeface="Calibri"/>
                <a:sym typeface="Calibri"/>
              </a:rPr>
              <a:t> </a:t>
            </a:r>
            <a:endParaRPr/>
          </a:p>
        </p:txBody>
      </p:sp>
      <p:sp>
        <p:nvSpPr>
          <p:cNvPr id="95" name="Google Shape;95;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a:t>
            </a:fld>
            <a:endParaRPr/>
          </a:p>
        </p:txBody>
      </p:sp>
      <p:pic>
        <p:nvPicPr>
          <p:cNvPr id="96" name="Google Shape;96;p1" descr="A picture containing clipart, dome&#10;&#10;Description automatically generated"/>
          <p:cNvPicPr preferRelativeResize="0"/>
          <p:nvPr/>
        </p:nvPicPr>
        <p:blipFill rotWithShape="1">
          <a:blip r:embed="rId6">
            <a:alphaModFix/>
          </a:blip>
          <a:srcRect/>
          <a:stretch/>
        </p:blipFill>
        <p:spPr>
          <a:xfrm>
            <a:off x="8345526" y="515983"/>
            <a:ext cx="852952" cy="95530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g1229f21e59e_0_140"/>
          <p:cNvPicPr preferRelativeResize="0"/>
          <p:nvPr/>
        </p:nvPicPr>
        <p:blipFill rotWithShape="1">
          <a:blip r:embed="rId3">
            <a:alphaModFix/>
          </a:blip>
          <a:srcRect/>
          <a:stretch/>
        </p:blipFill>
        <p:spPr>
          <a:xfrm>
            <a:off x="541028" y="414872"/>
            <a:ext cx="11171248" cy="4761965"/>
          </a:xfrm>
          <a:prstGeom prst="rect">
            <a:avLst/>
          </a:prstGeom>
          <a:noFill/>
          <a:ln>
            <a:noFill/>
          </a:ln>
        </p:spPr>
      </p:pic>
      <p:pic>
        <p:nvPicPr>
          <p:cNvPr id="233" name="Google Shape;233;g1229f21e59e_0_140"/>
          <p:cNvPicPr preferRelativeResize="0"/>
          <p:nvPr/>
        </p:nvPicPr>
        <p:blipFill rotWithShape="1">
          <a:blip r:embed="rId4">
            <a:alphaModFix/>
          </a:blip>
          <a:srcRect b="57464"/>
          <a:stretch/>
        </p:blipFill>
        <p:spPr>
          <a:xfrm>
            <a:off x="605860" y="5143984"/>
            <a:ext cx="11106414" cy="968077"/>
          </a:xfrm>
          <a:prstGeom prst="rect">
            <a:avLst/>
          </a:prstGeom>
          <a:noFill/>
          <a:ln>
            <a:noFill/>
          </a:ln>
        </p:spPr>
      </p:pic>
      <p:grpSp>
        <p:nvGrpSpPr>
          <p:cNvPr id="234" name="Google Shape;234;g1229f21e59e_0_140"/>
          <p:cNvGrpSpPr/>
          <p:nvPr/>
        </p:nvGrpSpPr>
        <p:grpSpPr>
          <a:xfrm>
            <a:off x="424466" y="6592971"/>
            <a:ext cx="1227423" cy="153900"/>
            <a:chOff x="299405" y="6581924"/>
            <a:chExt cx="920590" cy="153900"/>
          </a:xfrm>
        </p:grpSpPr>
        <p:sp>
          <p:nvSpPr>
            <p:cNvPr id="235" name="Google Shape;235;g1229f21e59e_0_140">
              <a:hlinkClick r:id="" action="ppaction://noaction"/>
            </p:cNvPr>
            <p:cNvSpPr/>
            <p:nvPr/>
          </p:nvSpPr>
          <p:spPr>
            <a:xfrm rot="-5400000" flipH="1">
              <a:off x="291005" y="6605576"/>
              <a:ext cx="123300" cy="106500"/>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36" name="Google Shape;236;g1229f21e59e_0_140">
              <a:hlinkClick r:id="" action="ppaction://noaction"/>
            </p:cNvPr>
            <p:cNvSpPr txBox="1"/>
            <p:nvPr/>
          </p:nvSpPr>
          <p:spPr>
            <a:xfrm>
              <a:off x="454395" y="6581924"/>
              <a:ext cx="765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000"/>
                <a:buFont typeface="Roboto"/>
                <a:buNone/>
              </a:pPr>
              <a:r>
                <a:rPr lang="en-GB" sz="1000" b="1">
                  <a:solidFill>
                    <a:schemeClr val="dk1"/>
                  </a:solidFill>
                  <a:latin typeface="Roboto"/>
                  <a:ea typeface="Roboto"/>
                  <a:cs typeface="Roboto"/>
                  <a:sym typeface="Roboto"/>
                </a:rPr>
                <a:t>Contents</a:t>
              </a:r>
              <a:endParaRPr sz="1800">
                <a:solidFill>
                  <a:schemeClr val="dk1"/>
                </a:solidFill>
                <a:latin typeface="Calibri"/>
                <a:ea typeface="Calibri"/>
                <a:cs typeface="Calibri"/>
                <a:sym typeface="Calibri"/>
              </a:endParaRPr>
            </a:p>
          </p:txBody>
        </p:sp>
      </p:grpSp>
      <p:sp>
        <p:nvSpPr>
          <p:cNvPr id="237" name="Google Shape;237;g1229f21e59e_0_140"/>
          <p:cNvSpPr/>
          <p:nvPr/>
        </p:nvSpPr>
        <p:spPr>
          <a:xfrm>
            <a:off x="0" y="6752275"/>
            <a:ext cx="12192000" cy="168300"/>
          </a:xfrm>
          <a:prstGeom prst="rect">
            <a:avLst/>
          </a:prstGeom>
          <a:solidFill>
            <a:srgbClr val="120E3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g1229f21e59e_0_140"/>
          <p:cNvSpPr/>
          <p:nvPr/>
        </p:nvSpPr>
        <p:spPr>
          <a:xfrm>
            <a:off x="0" y="6746859"/>
            <a:ext cx="12192000" cy="52200"/>
          </a:xfrm>
          <a:prstGeom prst="rect">
            <a:avLst/>
          </a:prstGeom>
          <a:solidFill>
            <a:srgbClr val="4BA124"/>
          </a:solidFill>
          <a:ln w="12700" cap="flat" cmpd="sng">
            <a:solidFill>
              <a:srgbClr val="4BA1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7"/>
          <p:cNvSpPr/>
          <p:nvPr/>
        </p:nvSpPr>
        <p:spPr>
          <a:xfrm>
            <a:off x="0" y="330856"/>
            <a:ext cx="11353800" cy="1325562"/>
          </a:xfrm>
          <a:prstGeom prst="rect">
            <a:avLst/>
          </a:prstGeom>
          <a:solidFill>
            <a:srgbClr val="AE41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GB">
                <a:solidFill>
                  <a:schemeClr val="lt1"/>
                </a:solidFill>
              </a:rPr>
              <a:t>Delivery partner –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lt1"/>
              </a:buClr>
              <a:buSzPts val="3600"/>
              <a:buNone/>
            </a:pPr>
            <a:r>
              <a:rPr lang="en-GB" sz="3600">
                <a:solidFill>
                  <a:schemeClr val="lt1"/>
                </a:solidFill>
              </a:rPr>
              <a:t>WHY Saffron Teaching School Hub?</a:t>
            </a:r>
            <a:endParaRPr/>
          </a:p>
          <a:p>
            <a:pPr marL="228600" lvl="0" indent="-228600" algn="l" rtl="0">
              <a:lnSpc>
                <a:spcPct val="90000"/>
              </a:lnSpc>
              <a:spcBef>
                <a:spcPts val="1000"/>
              </a:spcBef>
              <a:spcAft>
                <a:spcPts val="0"/>
              </a:spcAft>
              <a:buClr>
                <a:schemeClr val="lt1"/>
              </a:buClr>
              <a:buSzPts val="2800"/>
              <a:buFont typeface="Calibri"/>
              <a:buChar char="-"/>
            </a:pPr>
            <a:r>
              <a:rPr lang="en-GB">
                <a:solidFill>
                  <a:schemeClr val="lt1"/>
                </a:solidFill>
              </a:rPr>
              <a:t>Expert facilitator team made up of local teachers</a:t>
            </a:r>
            <a:endParaRPr/>
          </a:p>
          <a:p>
            <a:pPr marL="228600" lvl="0" indent="-228600" algn="l" rtl="0">
              <a:lnSpc>
                <a:spcPct val="90000"/>
              </a:lnSpc>
              <a:spcBef>
                <a:spcPts val="1000"/>
              </a:spcBef>
              <a:spcAft>
                <a:spcPts val="0"/>
              </a:spcAft>
              <a:buClr>
                <a:schemeClr val="lt1"/>
              </a:buClr>
              <a:buSzPts val="2800"/>
              <a:buFont typeface="Calibri"/>
              <a:buChar char="-"/>
            </a:pPr>
            <a:r>
              <a:rPr lang="en-GB">
                <a:solidFill>
                  <a:schemeClr val="lt1"/>
                </a:solidFill>
              </a:rPr>
              <a:t>Local delivery model responds to local contexts</a:t>
            </a:r>
            <a:endParaRPr/>
          </a:p>
          <a:p>
            <a:pPr marL="228600" lvl="0" indent="-228600" algn="l" rtl="0">
              <a:lnSpc>
                <a:spcPct val="90000"/>
              </a:lnSpc>
              <a:spcBef>
                <a:spcPts val="1000"/>
              </a:spcBef>
              <a:spcAft>
                <a:spcPts val="0"/>
              </a:spcAft>
              <a:buClr>
                <a:schemeClr val="lt1"/>
              </a:buClr>
              <a:buSzPts val="2800"/>
              <a:buFont typeface="Calibri"/>
              <a:buChar char="-"/>
            </a:pPr>
            <a:r>
              <a:rPr lang="en-GB">
                <a:solidFill>
                  <a:schemeClr val="lt1"/>
                </a:solidFill>
              </a:rPr>
              <a:t>Recognises ECTs and mentors’ need for networks</a:t>
            </a:r>
            <a:endParaRPr/>
          </a:p>
          <a:p>
            <a:pPr marL="228600" lvl="0" indent="-228600" algn="l" rtl="0">
              <a:lnSpc>
                <a:spcPct val="90000"/>
              </a:lnSpc>
              <a:spcBef>
                <a:spcPts val="1000"/>
              </a:spcBef>
              <a:spcAft>
                <a:spcPts val="0"/>
              </a:spcAft>
              <a:buClr>
                <a:schemeClr val="lt1"/>
              </a:buClr>
              <a:buSzPts val="2800"/>
              <a:buFont typeface="Calibri"/>
              <a:buChar char="-"/>
            </a:pPr>
            <a:r>
              <a:rPr lang="en-GB">
                <a:solidFill>
                  <a:schemeClr val="lt1"/>
                </a:solidFill>
              </a:rPr>
              <a:t>Experienced and knowledgeable delivery team</a:t>
            </a:r>
            <a:endParaRPr/>
          </a:p>
          <a:p>
            <a:pPr marL="228600" lvl="0" indent="-50800" algn="l" rtl="0">
              <a:lnSpc>
                <a:spcPct val="90000"/>
              </a:lnSpc>
              <a:spcBef>
                <a:spcPts val="1000"/>
              </a:spcBef>
              <a:spcAft>
                <a:spcPts val="0"/>
              </a:spcAft>
              <a:buClr>
                <a:schemeClr val="dk1"/>
              </a:buClr>
              <a:buSzPts val="2800"/>
              <a:buFont typeface="Calibri"/>
              <a:buNone/>
            </a:pPr>
            <a:endParaRPr>
              <a:solidFill>
                <a:schemeClr val="lt1"/>
              </a:solidFill>
            </a:endParaRPr>
          </a:p>
        </p:txBody>
      </p:sp>
      <p:sp>
        <p:nvSpPr>
          <p:cNvPr id="245" name="Google Shape;24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11</a:t>
            </a:fld>
            <a:endParaRPr/>
          </a:p>
        </p:txBody>
      </p:sp>
      <p:sp>
        <p:nvSpPr>
          <p:cNvPr id="246" name="Google Shape;246;p7"/>
          <p:cNvSpPr txBox="1"/>
          <p:nvPr/>
        </p:nvSpPr>
        <p:spPr>
          <a:xfrm>
            <a:off x="91580" y="365126"/>
            <a:ext cx="11262220" cy="1325563"/>
          </a:xfrm>
          <a:prstGeom prst="rect">
            <a:avLst/>
          </a:prstGeom>
          <a:noFill/>
          <a:ln>
            <a:noFill/>
          </a:ln>
        </p:spPr>
        <p:txBody>
          <a:bodyPr spcFirstLastPara="1" wrap="square" lIns="91425" tIns="45700" rIns="91425" bIns="45700" anchor="ctr" anchorCtr="0">
            <a:normAutofit fontScale="82500" lnSpcReduction="20000"/>
          </a:bodyPr>
          <a:lstStyle/>
          <a:p>
            <a:pPr marL="0" marR="0" lvl="0" indent="0" algn="l" rtl="0">
              <a:lnSpc>
                <a:spcPct val="90000"/>
              </a:lnSpc>
              <a:spcBef>
                <a:spcPts val="0"/>
              </a:spcBef>
              <a:spcAft>
                <a:spcPts val="0"/>
              </a:spcAft>
              <a:buClr>
                <a:schemeClr val="dk1"/>
              </a:buClr>
              <a:buSzPct val="100000"/>
              <a:buFont typeface="Calibri"/>
              <a:buNone/>
            </a:pPr>
            <a:br>
              <a:rPr lang="en-GB" sz="4400" b="1">
                <a:solidFill>
                  <a:schemeClr val="dk1"/>
                </a:solidFill>
                <a:latin typeface="Calibri"/>
                <a:ea typeface="Calibri"/>
                <a:cs typeface="Calibri"/>
                <a:sym typeface="Calibri"/>
              </a:rPr>
            </a:br>
            <a:r>
              <a:rPr lang="en-GB" sz="4400" b="1">
                <a:solidFill>
                  <a:schemeClr val="lt1"/>
                </a:solidFill>
                <a:latin typeface="Calibri"/>
                <a:ea typeface="Calibri"/>
                <a:cs typeface="Calibri"/>
                <a:sym typeface="Calibri"/>
              </a:rPr>
              <a:t>Early Career Professional Development Programme </a:t>
            </a:r>
            <a:br>
              <a:rPr lang="en-GB" sz="4400">
                <a:solidFill>
                  <a:schemeClr val="dk1"/>
                </a:solidFill>
                <a:latin typeface="Quattrocento Sans"/>
                <a:ea typeface="Quattrocento Sans"/>
                <a:cs typeface="Quattrocento Sans"/>
                <a:sym typeface="Quattrocento Sans"/>
              </a:rPr>
            </a:br>
            <a:endParaRPr sz="4400">
              <a:solidFill>
                <a:schemeClr val="lt1"/>
              </a:solidFill>
              <a:latin typeface="Calibri"/>
              <a:ea typeface="Calibri"/>
              <a:cs typeface="Calibri"/>
              <a:sym typeface="Calibri"/>
            </a:endParaRPr>
          </a:p>
        </p:txBody>
      </p:sp>
      <p:pic>
        <p:nvPicPr>
          <p:cNvPr id="247" name="Google Shape;247;p7" descr="A picture containing clipart, dome&#10;&#10;Description automatically generated"/>
          <p:cNvPicPr preferRelativeResize="0"/>
          <p:nvPr/>
        </p:nvPicPr>
        <p:blipFill rotWithShape="1">
          <a:blip r:embed="rId3">
            <a:alphaModFix/>
          </a:blip>
          <a:srcRect/>
          <a:stretch/>
        </p:blipFill>
        <p:spPr>
          <a:xfrm>
            <a:off x="9982200" y="416221"/>
            <a:ext cx="1031099" cy="1154831"/>
          </a:xfrm>
          <a:prstGeom prst="rect">
            <a:avLst/>
          </a:prstGeom>
          <a:noFill/>
          <a:ln>
            <a:noFill/>
          </a:ln>
        </p:spPr>
      </p:pic>
      <p:pic>
        <p:nvPicPr>
          <p:cNvPr id="248" name="Google Shape;248;p7" descr="https://lh6.googleusercontent.com/XazmmNqFcdNuQSg-QVCanZMl8kMBe367oU0XNLuq9425PAvoufIR0YY5N92as02ce4jVtujiFkH4sVJBahalMcY6W5Yn1vUaasutE99JQU-K88TqMgvkRt3S5Y5cL78CZiJJ12DthzpYGL4kgg"/>
          <p:cNvPicPr preferRelativeResize="0"/>
          <p:nvPr/>
        </p:nvPicPr>
        <p:blipFill rotWithShape="1">
          <a:blip r:embed="rId4">
            <a:alphaModFix/>
          </a:blip>
          <a:srcRect/>
          <a:stretch/>
        </p:blipFill>
        <p:spPr>
          <a:xfrm>
            <a:off x="3666218" y="1690689"/>
            <a:ext cx="1651454" cy="76893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126cc24ad59_0_0"/>
          <p:cNvSpPr/>
          <p:nvPr/>
        </p:nvSpPr>
        <p:spPr>
          <a:xfrm>
            <a:off x="0" y="330856"/>
            <a:ext cx="11353800" cy="1325700"/>
          </a:xfrm>
          <a:prstGeom prst="rect">
            <a:avLst/>
          </a:prstGeom>
          <a:solidFill>
            <a:srgbClr val="AE41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g126cc24ad59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2800"/>
              <a:buNone/>
            </a:pPr>
            <a:r>
              <a:rPr lang="en-GB">
                <a:solidFill>
                  <a:schemeClr val="lt1"/>
                </a:solidFill>
              </a:rPr>
              <a:t>Lead provider –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lt1"/>
              </a:buClr>
              <a:buSzPts val="3600"/>
              <a:buNone/>
            </a:pPr>
            <a:r>
              <a:rPr lang="en-GB" sz="3600">
                <a:solidFill>
                  <a:schemeClr val="lt1"/>
                </a:solidFill>
              </a:rPr>
              <a:t>WHY EDT?</a:t>
            </a:r>
            <a:endParaRPr/>
          </a:p>
          <a:p>
            <a:pPr marL="228600" lvl="0" indent="-228600" algn="l" rtl="0">
              <a:lnSpc>
                <a:spcPct val="90000"/>
              </a:lnSpc>
              <a:spcBef>
                <a:spcPts val="1000"/>
              </a:spcBef>
              <a:spcAft>
                <a:spcPts val="0"/>
              </a:spcAft>
              <a:buClr>
                <a:schemeClr val="lt1"/>
              </a:buClr>
              <a:buSzPts val="2800"/>
              <a:buFont typeface="Calibri"/>
              <a:buChar char="-"/>
            </a:pPr>
            <a:r>
              <a:rPr lang="en-GB">
                <a:solidFill>
                  <a:schemeClr val="lt1"/>
                </a:solidFill>
              </a:rPr>
              <a:t>Content is well pitched to enable mentors to build on ITT content in response to their ECT’s needs</a:t>
            </a:r>
            <a:endParaRPr/>
          </a:p>
          <a:p>
            <a:pPr marL="228600" lvl="0" indent="-228600" algn="l" rtl="0">
              <a:lnSpc>
                <a:spcPct val="90000"/>
              </a:lnSpc>
              <a:spcBef>
                <a:spcPts val="1000"/>
              </a:spcBef>
              <a:spcAft>
                <a:spcPts val="0"/>
              </a:spcAft>
              <a:buClr>
                <a:schemeClr val="lt1"/>
              </a:buClr>
              <a:buSzPts val="2800"/>
              <a:buFont typeface="Calibri"/>
              <a:buChar char="-"/>
            </a:pPr>
            <a:r>
              <a:rPr lang="en-GB">
                <a:solidFill>
                  <a:schemeClr val="lt1"/>
                </a:solidFill>
              </a:rPr>
              <a:t>Instructional coaching model supports relevant target setting</a:t>
            </a:r>
            <a:endParaRPr/>
          </a:p>
          <a:p>
            <a:pPr marL="228600" lvl="0" indent="-228600" algn="l" rtl="0">
              <a:lnSpc>
                <a:spcPct val="90000"/>
              </a:lnSpc>
              <a:spcBef>
                <a:spcPts val="1000"/>
              </a:spcBef>
              <a:spcAft>
                <a:spcPts val="0"/>
              </a:spcAft>
              <a:buClr>
                <a:schemeClr val="lt1"/>
              </a:buClr>
              <a:buSzPts val="2800"/>
              <a:buFont typeface="Calibri"/>
              <a:buChar char="-"/>
            </a:pPr>
            <a:r>
              <a:rPr lang="en-GB">
                <a:solidFill>
                  <a:schemeClr val="lt1"/>
                </a:solidFill>
              </a:rPr>
              <a:t>Uses mentors’ expertise to move between facilitative and directive coaching in response to their ECT’s needs</a:t>
            </a:r>
            <a:endParaRPr/>
          </a:p>
          <a:p>
            <a:pPr marL="228600" lvl="0" indent="-228600" algn="l" rtl="0">
              <a:lnSpc>
                <a:spcPct val="90000"/>
              </a:lnSpc>
              <a:spcBef>
                <a:spcPts val="1000"/>
              </a:spcBef>
              <a:spcAft>
                <a:spcPts val="0"/>
              </a:spcAft>
              <a:buClr>
                <a:schemeClr val="lt1"/>
              </a:buClr>
              <a:buSzPts val="2800"/>
              <a:buFont typeface="Calibri"/>
              <a:buChar char="-"/>
            </a:pPr>
            <a:r>
              <a:rPr lang="en-GB">
                <a:solidFill>
                  <a:schemeClr val="lt1"/>
                </a:solidFill>
              </a:rPr>
              <a:t>EDT value feedback and are committed to improving their platform</a:t>
            </a:r>
            <a:endParaRPr/>
          </a:p>
          <a:p>
            <a:pPr marL="228600" lvl="0" indent="-50800" algn="l" rtl="0">
              <a:lnSpc>
                <a:spcPct val="90000"/>
              </a:lnSpc>
              <a:spcBef>
                <a:spcPts val="1000"/>
              </a:spcBef>
              <a:spcAft>
                <a:spcPts val="0"/>
              </a:spcAft>
              <a:buClr>
                <a:schemeClr val="dk1"/>
              </a:buClr>
              <a:buSzPts val="2800"/>
              <a:buFont typeface="Calibri"/>
              <a:buNone/>
            </a:pPr>
            <a:endParaRPr>
              <a:solidFill>
                <a:schemeClr val="lt1"/>
              </a:solidFill>
            </a:endParaRPr>
          </a:p>
        </p:txBody>
      </p:sp>
      <p:sp>
        <p:nvSpPr>
          <p:cNvPr id="255" name="Google Shape;255;g126cc24ad59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12</a:t>
            </a:fld>
            <a:endParaRPr/>
          </a:p>
        </p:txBody>
      </p:sp>
      <p:sp>
        <p:nvSpPr>
          <p:cNvPr id="256" name="Google Shape;256;g126cc24ad59_0_0"/>
          <p:cNvSpPr txBox="1"/>
          <p:nvPr/>
        </p:nvSpPr>
        <p:spPr>
          <a:xfrm>
            <a:off x="91580" y="365126"/>
            <a:ext cx="11262300" cy="1325700"/>
          </a:xfrm>
          <a:prstGeom prst="rect">
            <a:avLst/>
          </a:prstGeom>
          <a:noFill/>
          <a:ln>
            <a:noFill/>
          </a:ln>
        </p:spPr>
        <p:txBody>
          <a:bodyPr spcFirstLastPara="1" wrap="square" lIns="91425" tIns="45700" rIns="91425" bIns="45700" anchor="ctr" anchorCtr="0">
            <a:normAutofit fontScale="85000" lnSpcReduction="20000"/>
          </a:bodyPr>
          <a:lstStyle/>
          <a:p>
            <a:pPr marL="0" marR="0" lvl="0" indent="0" algn="l" rtl="0">
              <a:lnSpc>
                <a:spcPct val="90000"/>
              </a:lnSpc>
              <a:spcBef>
                <a:spcPts val="0"/>
              </a:spcBef>
              <a:spcAft>
                <a:spcPts val="0"/>
              </a:spcAft>
              <a:buClr>
                <a:schemeClr val="dk1"/>
              </a:buClr>
              <a:buSzPct val="100000"/>
              <a:buFont typeface="Calibri"/>
              <a:buNone/>
            </a:pPr>
            <a:br>
              <a:rPr lang="en-GB" sz="4400" b="1">
                <a:solidFill>
                  <a:schemeClr val="dk1"/>
                </a:solidFill>
                <a:latin typeface="Calibri"/>
                <a:ea typeface="Calibri"/>
                <a:cs typeface="Calibri"/>
                <a:sym typeface="Calibri"/>
              </a:rPr>
            </a:br>
            <a:r>
              <a:rPr lang="en-GB" sz="4400" b="1">
                <a:solidFill>
                  <a:schemeClr val="lt1"/>
                </a:solidFill>
                <a:latin typeface="Calibri"/>
                <a:ea typeface="Calibri"/>
                <a:cs typeface="Calibri"/>
                <a:sym typeface="Calibri"/>
              </a:rPr>
              <a:t>Early Career Professional Development Programme </a:t>
            </a:r>
            <a:br>
              <a:rPr lang="en-GB" sz="4400">
                <a:solidFill>
                  <a:schemeClr val="dk1"/>
                </a:solidFill>
                <a:latin typeface="Quattrocento Sans"/>
                <a:ea typeface="Quattrocento Sans"/>
                <a:cs typeface="Quattrocento Sans"/>
                <a:sym typeface="Quattrocento Sans"/>
              </a:rPr>
            </a:br>
            <a:endParaRPr sz="4400">
              <a:solidFill>
                <a:schemeClr val="lt1"/>
              </a:solidFill>
              <a:latin typeface="Calibri"/>
              <a:ea typeface="Calibri"/>
              <a:cs typeface="Calibri"/>
              <a:sym typeface="Calibri"/>
            </a:endParaRPr>
          </a:p>
        </p:txBody>
      </p:sp>
      <p:pic>
        <p:nvPicPr>
          <p:cNvPr id="257" name="Google Shape;257;g126cc24ad59_0_0" descr="A picture containing clipart, dome&#10;&#10;Description automatically generated"/>
          <p:cNvPicPr preferRelativeResize="0"/>
          <p:nvPr/>
        </p:nvPicPr>
        <p:blipFill rotWithShape="1">
          <a:blip r:embed="rId3">
            <a:alphaModFix/>
          </a:blip>
          <a:srcRect/>
          <a:stretch/>
        </p:blipFill>
        <p:spPr>
          <a:xfrm>
            <a:off x="9982200" y="416221"/>
            <a:ext cx="1031099" cy="1154831"/>
          </a:xfrm>
          <a:prstGeom prst="rect">
            <a:avLst/>
          </a:prstGeom>
          <a:noFill/>
          <a:ln>
            <a:noFill/>
          </a:ln>
        </p:spPr>
      </p:pic>
      <p:pic>
        <p:nvPicPr>
          <p:cNvPr id="258" name="Google Shape;258;g126cc24ad59_0_0" descr="https://lh4.googleusercontent.com/OI_PHZ17Sjddduau9K6cS1IR5OOrXsN6gKvnue7wjT-Dbc_3gqmGv7aCsSor-TJo_BMe2YpY1PEJIBKOrifloCekiMUkpA6Uta4Xkm2-nxrYfaW8S3_oh1WUSvA0VVvKrZ_SZdPHUh_3JQ7MdA"/>
          <p:cNvPicPr preferRelativeResize="0"/>
          <p:nvPr/>
        </p:nvPicPr>
        <p:blipFill rotWithShape="1">
          <a:blip r:embed="rId4">
            <a:alphaModFix/>
          </a:blip>
          <a:srcRect/>
          <a:stretch/>
        </p:blipFill>
        <p:spPr>
          <a:xfrm>
            <a:off x="6008915" y="1777948"/>
            <a:ext cx="3069772" cy="743392"/>
          </a:xfrm>
          <a:prstGeom prst="rect">
            <a:avLst/>
          </a:prstGeom>
          <a:noFill/>
          <a:ln>
            <a:noFill/>
          </a:ln>
        </p:spPr>
      </p:pic>
      <p:pic>
        <p:nvPicPr>
          <p:cNvPr id="259" name="Google Shape;259;g126cc24ad59_0_0" descr="https://lh3.googleusercontent.com/C4vyRLlW91wxYwJlE0TlCu46DLXLxBkF92bgN5gv_GHmP-fR56mHaQpw3ecGetPQcsZN32x2kkakEVF2WTQA0ReNw-VdZvtCSHKatAIFLaBqH0pYdmLqW0uuCHNU9Pd4oy77Fix_DGWPVgEngw"/>
          <p:cNvPicPr preferRelativeResize="0"/>
          <p:nvPr/>
        </p:nvPicPr>
        <p:blipFill rotWithShape="1">
          <a:blip r:embed="rId5">
            <a:alphaModFix/>
          </a:blip>
          <a:srcRect/>
          <a:stretch/>
        </p:blipFill>
        <p:spPr>
          <a:xfrm>
            <a:off x="3343275" y="1777947"/>
            <a:ext cx="2507796" cy="71831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8"/>
          <p:cNvSpPr/>
          <p:nvPr/>
        </p:nvSpPr>
        <p:spPr>
          <a:xfrm>
            <a:off x="0" y="330856"/>
            <a:ext cx="11353800" cy="1325562"/>
          </a:xfrm>
          <a:prstGeom prst="rect">
            <a:avLst/>
          </a:prstGeom>
          <a:solidFill>
            <a:srgbClr val="AE41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8"/>
          <p:cNvSpPr txBox="1">
            <a:spLocks noGrp="1"/>
          </p:cNvSpPr>
          <p:nvPr>
            <p:ph type="title"/>
          </p:nvPr>
        </p:nvSpPr>
        <p:spPr>
          <a:xfrm>
            <a:off x="91580" y="365126"/>
            <a:ext cx="1126222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b="1">
                <a:solidFill>
                  <a:schemeClr val="lt1"/>
                </a:solidFill>
                <a:latin typeface="Calibri"/>
                <a:ea typeface="Calibri"/>
                <a:cs typeface="Calibri"/>
                <a:sym typeface="Calibri"/>
              </a:rPr>
              <a:t>ECPDP mentors</a:t>
            </a:r>
            <a:endParaRPr>
              <a:solidFill>
                <a:schemeClr val="lt1"/>
              </a:solidFill>
            </a:endParaRPr>
          </a:p>
        </p:txBody>
      </p:sp>
      <p:sp>
        <p:nvSpPr>
          <p:cNvPr id="266" name="Google Shape;266;p8"/>
          <p:cNvSpPr txBox="1">
            <a:spLocks noGrp="1"/>
          </p:cNvSpPr>
          <p:nvPr>
            <p:ph type="body" idx="1"/>
          </p:nvPr>
        </p:nvSpPr>
        <p:spPr>
          <a:xfrm>
            <a:off x="838200" y="1825625"/>
            <a:ext cx="1094941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sz="2400" b="1" dirty="0">
              <a:solidFill>
                <a:schemeClr val="lt1"/>
              </a:solidFill>
              <a:latin typeface="Calibri"/>
              <a:ea typeface="Calibri"/>
              <a:cs typeface="Calibri"/>
              <a:sym typeface="Calibri"/>
            </a:endParaRPr>
          </a:p>
          <a:p>
            <a:pPr marL="0" lvl="0" indent="0" algn="l" rtl="0">
              <a:lnSpc>
                <a:spcPct val="90000"/>
              </a:lnSpc>
              <a:spcBef>
                <a:spcPts val="1000"/>
              </a:spcBef>
              <a:spcAft>
                <a:spcPts val="0"/>
              </a:spcAft>
              <a:buClr>
                <a:schemeClr val="lt1"/>
              </a:buClr>
              <a:buSzPts val="3200"/>
              <a:buNone/>
            </a:pPr>
            <a:r>
              <a:rPr lang="en-GB" sz="3200" dirty="0">
                <a:solidFill>
                  <a:schemeClr val="lt1"/>
                </a:solidFill>
                <a:latin typeface="Calibri"/>
                <a:ea typeface="Calibri"/>
                <a:cs typeface="Calibri"/>
                <a:sym typeface="Calibri"/>
              </a:rPr>
              <a:t>Considerations for schools:</a:t>
            </a:r>
            <a:endParaRPr sz="3200" dirty="0">
              <a:solidFill>
                <a:schemeClr val="lt1"/>
              </a:solidFill>
              <a:latin typeface="Calibri"/>
              <a:ea typeface="Calibri"/>
              <a:cs typeface="Calibri"/>
              <a:sym typeface="Calibri"/>
            </a:endParaRPr>
          </a:p>
          <a:p>
            <a:pPr marL="228600" lvl="0" indent="-228600" algn="l" rtl="0">
              <a:lnSpc>
                <a:spcPct val="90000"/>
              </a:lnSpc>
              <a:spcBef>
                <a:spcPts val="1000"/>
              </a:spcBef>
              <a:spcAft>
                <a:spcPts val="0"/>
              </a:spcAft>
              <a:buClr>
                <a:schemeClr val="lt1"/>
              </a:buClr>
              <a:buSzPts val="3200"/>
              <a:buChar char="•"/>
            </a:pPr>
            <a:r>
              <a:rPr lang="en-GB" sz="3200" dirty="0">
                <a:solidFill>
                  <a:schemeClr val="lt1"/>
                </a:solidFill>
                <a:latin typeface="Calibri"/>
                <a:ea typeface="Calibri"/>
                <a:cs typeface="Calibri"/>
                <a:sym typeface="Calibri"/>
              </a:rPr>
              <a:t>The CCF and the ECF are almost identical</a:t>
            </a:r>
            <a:endParaRPr sz="3200" dirty="0">
              <a:solidFill>
                <a:schemeClr val="lt1"/>
              </a:solidFill>
              <a:latin typeface="Calibri"/>
              <a:ea typeface="Calibri"/>
              <a:cs typeface="Calibri"/>
              <a:sym typeface="Calibri"/>
            </a:endParaRPr>
          </a:p>
          <a:p>
            <a:pPr marL="228600" lvl="0" indent="-228600" algn="l" rtl="0">
              <a:lnSpc>
                <a:spcPct val="90000"/>
              </a:lnSpc>
              <a:spcBef>
                <a:spcPts val="1000"/>
              </a:spcBef>
              <a:spcAft>
                <a:spcPts val="0"/>
              </a:spcAft>
              <a:buClr>
                <a:schemeClr val="lt1"/>
              </a:buClr>
              <a:buSzPts val="3200"/>
              <a:buChar char="•"/>
            </a:pPr>
            <a:r>
              <a:rPr lang="en-GB" sz="3200" dirty="0">
                <a:solidFill>
                  <a:schemeClr val="lt1"/>
                </a:solidFill>
                <a:latin typeface="Calibri"/>
                <a:ea typeface="Calibri"/>
                <a:cs typeface="Calibri"/>
                <a:sym typeface="Calibri"/>
              </a:rPr>
              <a:t>IT trainee and ECT mentors are likely to be from the same pool of teachers</a:t>
            </a:r>
            <a:endParaRPr dirty="0"/>
          </a:p>
          <a:p>
            <a:pPr marL="228600" lvl="0" indent="-228600" algn="l" rtl="0">
              <a:lnSpc>
                <a:spcPct val="90000"/>
              </a:lnSpc>
              <a:spcBef>
                <a:spcPts val="1000"/>
              </a:spcBef>
              <a:spcAft>
                <a:spcPts val="0"/>
              </a:spcAft>
              <a:buClr>
                <a:schemeClr val="lt1"/>
              </a:buClr>
              <a:buSzPts val="3200"/>
              <a:buChar char="•"/>
            </a:pPr>
            <a:r>
              <a:rPr lang="en-GB" sz="3200" dirty="0">
                <a:solidFill>
                  <a:schemeClr val="lt1"/>
                </a:solidFill>
                <a:latin typeface="Calibri"/>
                <a:ea typeface="Calibri"/>
                <a:cs typeface="Calibri"/>
                <a:sym typeface="Calibri"/>
              </a:rPr>
              <a:t>Mentor development is part of the programme (as it is for ITT)</a:t>
            </a:r>
            <a:endParaRPr sz="3200" dirty="0">
              <a:solidFill>
                <a:schemeClr val="lt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3200"/>
              <a:buNone/>
            </a:pPr>
            <a:endParaRPr sz="3200" dirty="0">
              <a:solidFill>
                <a:schemeClr val="lt1"/>
              </a:solidFill>
            </a:endParaRPr>
          </a:p>
          <a:p>
            <a:pPr marL="228600" lvl="0" indent="-50800" algn="l" rtl="0">
              <a:lnSpc>
                <a:spcPct val="90000"/>
              </a:lnSpc>
              <a:spcBef>
                <a:spcPts val="1000"/>
              </a:spcBef>
              <a:spcAft>
                <a:spcPts val="0"/>
              </a:spcAft>
              <a:buClr>
                <a:schemeClr val="dk1"/>
              </a:buClr>
              <a:buSzPts val="2800"/>
              <a:buNone/>
            </a:pPr>
            <a:endParaRPr dirty="0">
              <a:solidFill>
                <a:schemeClr val="lt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2400"/>
              <a:buNone/>
            </a:pPr>
            <a:endParaRPr sz="2400" b="1" dirty="0">
              <a:solidFill>
                <a:schemeClr val="lt1"/>
              </a:solidFill>
              <a:latin typeface="Calibri"/>
              <a:ea typeface="Calibri"/>
              <a:cs typeface="Calibri"/>
              <a:sym typeface="Calibri"/>
            </a:endParaRPr>
          </a:p>
        </p:txBody>
      </p:sp>
      <p:sp>
        <p:nvSpPr>
          <p:cNvPr id="267" name="Google Shape;26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13</a:t>
            </a:fld>
            <a:endParaRPr/>
          </a:p>
        </p:txBody>
      </p:sp>
      <p:pic>
        <p:nvPicPr>
          <p:cNvPr id="268" name="Google Shape;268;p8" descr="A picture containing clipart, dome&#10;&#10;Description automatically generated"/>
          <p:cNvPicPr preferRelativeResize="0"/>
          <p:nvPr/>
        </p:nvPicPr>
        <p:blipFill rotWithShape="1">
          <a:blip r:embed="rId3">
            <a:alphaModFix/>
          </a:blip>
          <a:srcRect/>
          <a:stretch/>
        </p:blipFill>
        <p:spPr>
          <a:xfrm>
            <a:off x="9884954" y="365126"/>
            <a:ext cx="1087846" cy="12183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9"/>
          <p:cNvSpPr/>
          <p:nvPr/>
        </p:nvSpPr>
        <p:spPr>
          <a:xfrm>
            <a:off x="0" y="330856"/>
            <a:ext cx="11353800" cy="1325562"/>
          </a:xfrm>
          <a:prstGeom prst="rect">
            <a:avLst/>
          </a:prstGeom>
          <a:solidFill>
            <a:srgbClr val="AE41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9"/>
          <p:cNvSpPr txBox="1">
            <a:spLocks noGrp="1"/>
          </p:cNvSpPr>
          <p:nvPr>
            <p:ph type="title"/>
          </p:nvPr>
        </p:nvSpPr>
        <p:spPr>
          <a:xfrm>
            <a:off x="91580" y="365126"/>
            <a:ext cx="1126222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en-GB" sz="4400" b="1" i="0">
                <a:latin typeface="Calibri"/>
                <a:ea typeface="Calibri"/>
                <a:cs typeface="Calibri"/>
                <a:sym typeface="Calibri"/>
              </a:rPr>
            </a:br>
            <a:br>
              <a:rPr lang="en-GB" sz="4400" b="1" i="0">
                <a:latin typeface="Calibri"/>
                <a:ea typeface="Calibri"/>
                <a:cs typeface="Calibri"/>
                <a:sym typeface="Calibri"/>
              </a:rPr>
            </a:br>
            <a:r>
              <a:rPr lang="en-GB" b="1">
                <a:solidFill>
                  <a:schemeClr val="lt1"/>
                </a:solidFill>
                <a:latin typeface="Calibri"/>
                <a:ea typeface="Calibri"/>
                <a:cs typeface="Calibri"/>
                <a:sym typeface="Calibri"/>
              </a:rPr>
              <a:t>Call for Facilitators</a:t>
            </a:r>
            <a:br>
              <a:rPr lang="en-GB" b="1" i="0">
                <a:latin typeface="Calibri"/>
                <a:ea typeface="Calibri"/>
                <a:cs typeface="Calibri"/>
                <a:sym typeface="Calibri"/>
              </a:rPr>
            </a:br>
            <a:br>
              <a:rPr lang="en-GB">
                <a:latin typeface="Quattrocento Sans"/>
                <a:ea typeface="Quattrocento Sans"/>
                <a:cs typeface="Quattrocento Sans"/>
                <a:sym typeface="Quattrocento Sans"/>
              </a:rPr>
            </a:br>
            <a:endParaRPr>
              <a:solidFill>
                <a:schemeClr val="lt1"/>
              </a:solidFill>
            </a:endParaRPr>
          </a:p>
        </p:txBody>
      </p:sp>
      <p:sp>
        <p:nvSpPr>
          <p:cNvPr id="275" name="Google Shape;275;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dk1"/>
              </a:buClr>
              <a:buSzPct val="100000"/>
              <a:buNone/>
            </a:pPr>
            <a:endParaRPr sz="2400" b="1" dirty="0">
              <a:solidFill>
                <a:schemeClr val="lt1"/>
              </a:solidFill>
              <a:latin typeface="Calibri"/>
              <a:ea typeface="Calibri"/>
              <a:cs typeface="Calibri"/>
              <a:sym typeface="Calibri"/>
            </a:endParaRPr>
          </a:p>
          <a:p>
            <a:pPr marL="228600" lvl="0" indent="-77470" algn="l" rtl="0">
              <a:lnSpc>
                <a:spcPct val="90000"/>
              </a:lnSpc>
              <a:spcBef>
                <a:spcPts val="1000"/>
              </a:spcBef>
              <a:spcAft>
                <a:spcPts val="0"/>
              </a:spcAft>
              <a:buClr>
                <a:schemeClr val="dk1"/>
              </a:buClr>
              <a:buSzPct val="100000"/>
              <a:buNone/>
            </a:pPr>
            <a:endParaRPr dirty="0">
              <a:solidFill>
                <a:schemeClr val="lt1"/>
              </a:solidFill>
              <a:latin typeface="Calibri"/>
              <a:ea typeface="Calibri"/>
              <a:cs typeface="Calibri"/>
              <a:sym typeface="Calibri"/>
            </a:endParaRPr>
          </a:p>
          <a:p>
            <a:pPr marL="228600" lvl="0" indent="-228600" algn="l" rtl="0">
              <a:lnSpc>
                <a:spcPct val="110000"/>
              </a:lnSpc>
              <a:spcBef>
                <a:spcPts val="1000"/>
              </a:spcBef>
              <a:spcAft>
                <a:spcPts val="0"/>
              </a:spcAft>
              <a:buClr>
                <a:schemeClr val="lt1"/>
              </a:buClr>
              <a:buSzPct val="100000"/>
              <a:buChar char="•"/>
            </a:pPr>
            <a:r>
              <a:rPr lang="en-GB" sz="3200" dirty="0">
                <a:solidFill>
                  <a:schemeClr val="lt1"/>
                </a:solidFill>
                <a:latin typeface="Calibri"/>
                <a:ea typeface="Calibri"/>
                <a:cs typeface="Calibri"/>
                <a:sym typeface="Calibri"/>
              </a:rPr>
              <a:t>Local cohorts to be led by local facilitators; each district to have  a lead facilitator</a:t>
            </a:r>
            <a:endParaRPr dirty="0"/>
          </a:p>
          <a:p>
            <a:pPr marL="228600" lvl="0" indent="-228600" algn="l" rtl="0">
              <a:lnSpc>
                <a:spcPct val="110000"/>
              </a:lnSpc>
              <a:spcBef>
                <a:spcPts val="1000"/>
              </a:spcBef>
              <a:spcAft>
                <a:spcPts val="0"/>
              </a:spcAft>
              <a:buClr>
                <a:schemeClr val="lt1"/>
              </a:buClr>
              <a:buSzPct val="100000"/>
              <a:buChar char="•"/>
            </a:pPr>
            <a:r>
              <a:rPr lang="en-GB" sz="3200" dirty="0">
                <a:solidFill>
                  <a:schemeClr val="lt1"/>
                </a:solidFill>
                <a:latin typeface="Calibri"/>
                <a:ea typeface="Calibri"/>
                <a:cs typeface="Calibri"/>
                <a:sym typeface="Calibri"/>
              </a:rPr>
              <a:t>Currently facilitator team mainly drawn from leaders of ITT – looking for both more expert facilitators and more developing facilitators</a:t>
            </a:r>
            <a:endParaRPr dirty="0"/>
          </a:p>
          <a:p>
            <a:pPr marL="228600" lvl="0" indent="-228600" algn="l" rtl="0">
              <a:lnSpc>
                <a:spcPct val="110000"/>
              </a:lnSpc>
              <a:spcBef>
                <a:spcPts val="1000"/>
              </a:spcBef>
              <a:spcAft>
                <a:spcPts val="0"/>
              </a:spcAft>
              <a:buClr>
                <a:schemeClr val="lt1"/>
              </a:buClr>
              <a:buSzPct val="100000"/>
              <a:buChar char="•"/>
            </a:pPr>
            <a:r>
              <a:rPr lang="en-GB" sz="3200" dirty="0">
                <a:solidFill>
                  <a:schemeClr val="lt1"/>
                </a:solidFill>
                <a:latin typeface="Calibri"/>
                <a:ea typeface="Calibri"/>
                <a:cs typeface="Calibri"/>
                <a:sym typeface="Calibri"/>
              </a:rPr>
              <a:t>Will receive facilitator training</a:t>
            </a:r>
            <a:endParaRPr sz="3200" dirty="0">
              <a:solidFill>
                <a:schemeClr val="lt1"/>
              </a:solidFill>
              <a:latin typeface="Calibri"/>
              <a:ea typeface="Calibri"/>
              <a:cs typeface="Calibri"/>
              <a:sym typeface="Calibri"/>
            </a:endParaRPr>
          </a:p>
          <a:p>
            <a:pPr marL="228600" lvl="0" indent="-228600" algn="l" rtl="0">
              <a:lnSpc>
                <a:spcPct val="110000"/>
              </a:lnSpc>
              <a:spcBef>
                <a:spcPts val="1000"/>
              </a:spcBef>
              <a:spcAft>
                <a:spcPts val="0"/>
              </a:spcAft>
              <a:buClr>
                <a:schemeClr val="lt1"/>
              </a:buClr>
              <a:buSzPct val="100000"/>
              <a:buChar char="•"/>
            </a:pPr>
            <a:r>
              <a:rPr lang="en-GB" sz="3200" dirty="0">
                <a:solidFill>
                  <a:schemeClr val="lt1"/>
                </a:solidFill>
                <a:latin typeface="Calibri"/>
                <a:ea typeface="Calibri"/>
                <a:cs typeface="Calibri"/>
                <a:sym typeface="Calibri"/>
              </a:rPr>
              <a:t>Facilitator commitment – flexible</a:t>
            </a:r>
            <a:endParaRPr sz="3200" dirty="0">
              <a:solidFill>
                <a:schemeClr val="lt1"/>
              </a:solidFill>
              <a:latin typeface="Calibri"/>
              <a:ea typeface="Calibri"/>
              <a:cs typeface="Calibri"/>
              <a:sym typeface="Calibri"/>
            </a:endParaRPr>
          </a:p>
          <a:p>
            <a:pPr marL="228600" lvl="0" indent="-228600" algn="l" rtl="0">
              <a:lnSpc>
                <a:spcPct val="110000"/>
              </a:lnSpc>
              <a:spcBef>
                <a:spcPts val="1000"/>
              </a:spcBef>
              <a:spcAft>
                <a:spcPts val="0"/>
              </a:spcAft>
              <a:buClr>
                <a:schemeClr val="lt1"/>
              </a:buClr>
              <a:buSzPct val="100000"/>
              <a:buChar char="•"/>
            </a:pPr>
            <a:r>
              <a:rPr lang="en-GB" sz="3200" b="0" i="0" u="none" strike="noStrike" dirty="0">
                <a:solidFill>
                  <a:schemeClr val="lt1"/>
                </a:solidFill>
              </a:rPr>
              <a:t>Your school will be remunerated</a:t>
            </a:r>
            <a:r>
              <a:rPr lang="en-GB" sz="3200" dirty="0">
                <a:solidFill>
                  <a:schemeClr val="lt1"/>
                </a:solidFill>
              </a:rPr>
              <a:t> at </a:t>
            </a:r>
            <a:r>
              <a:rPr lang="en-GB" sz="3200" b="0" i="0" u="none" strike="noStrike" dirty="0">
                <a:solidFill>
                  <a:schemeClr val="lt1"/>
                </a:solidFill>
              </a:rPr>
              <a:t>a fixed SLE rate</a:t>
            </a:r>
            <a:r>
              <a:rPr lang="en-GB" sz="3200" dirty="0">
                <a:solidFill>
                  <a:schemeClr val="lt1"/>
                </a:solidFill>
              </a:rPr>
              <a:t> </a:t>
            </a:r>
            <a:endParaRPr sz="3200" b="0" i="0" u="none" strike="noStrike" dirty="0">
              <a:solidFill>
                <a:schemeClr val="lt1"/>
              </a:solidFill>
            </a:endParaRPr>
          </a:p>
          <a:p>
            <a:pPr marL="0" lvl="0" indent="0" algn="l" rtl="0">
              <a:lnSpc>
                <a:spcPct val="90000"/>
              </a:lnSpc>
              <a:spcBef>
                <a:spcPts val="1000"/>
              </a:spcBef>
              <a:spcAft>
                <a:spcPts val="0"/>
              </a:spcAft>
              <a:buClr>
                <a:schemeClr val="dk1"/>
              </a:buClr>
              <a:buSzPct val="100000"/>
              <a:buNone/>
            </a:pPr>
            <a:endParaRPr sz="3200" dirty="0">
              <a:solidFill>
                <a:schemeClr val="lt1"/>
              </a:solidFill>
            </a:endParaRPr>
          </a:p>
          <a:p>
            <a:pPr marL="228600" lvl="0" indent="-77470" algn="l" rtl="0">
              <a:lnSpc>
                <a:spcPct val="90000"/>
              </a:lnSpc>
              <a:spcBef>
                <a:spcPts val="1000"/>
              </a:spcBef>
              <a:spcAft>
                <a:spcPts val="0"/>
              </a:spcAft>
              <a:buClr>
                <a:schemeClr val="dk1"/>
              </a:buClr>
              <a:buSzPct val="100000"/>
              <a:buNone/>
            </a:pPr>
            <a:endParaRPr dirty="0">
              <a:solidFill>
                <a:schemeClr val="lt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ct val="100000"/>
              <a:buNone/>
            </a:pPr>
            <a:endParaRPr sz="2400" b="1" dirty="0">
              <a:solidFill>
                <a:schemeClr val="lt1"/>
              </a:solidFill>
              <a:latin typeface="Calibri"/>
              <a:ea typeface="Calibri"/>
              <a:cs typeface="Calibri"/>
              <a:sym typeface="Calibri"/>
            </a:endParaRPr>
          </a:p>
        </p:txBody>
      </p:sp>
      <p:sp>
        <p:nvSpPr>
          <p:cNvPr id="276" name="Google Shape;27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14</a:t>
            </a:fld>
            <a:endParaRPr/>
          </a:p>
        </p:txBody>
      </p:sp>
      <p:pic>
        <p:nvPicPr>
          <p:cNvPr id="277" name="Google Shape;277;p9" descr="A picture containing clipart, dome&#10;&#10;Description automatically generated"/>
          <p:cNvPicPr preferRelativeResize="0"/>
          <p:nvPr/>
        </p:nvPicPr>
        <p:blipFill rotWithShape="1">
          <a:blip r:embed="rId3">
            <a:alphaModFix/>
          </a:blip>
          <a:srcRect/>
          <a:stretch/>
        </p:blipFill>
        <p:spPr>
          <a:xfrm>
            <a:off x="9884954" y="365126"/>
            <a:ext cx="1087846" cy="121838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0"/>
          <p:cNvSpPr/>
          <p:nvPr/>
        </p:nvSpPr>
        <p:spPr>
          <a:xfrm>
            <a:off x="0" y="330856"/>
            <a:ext cx="11353800" cy="1325562"/>
          </a:xfrm>
          <a:prstGeom prst="rect">
            <a:avLst/>
          </a:prstGeom>
          <a:solidFill>
            <a:srgbClr val="AE41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3" name="Google Shape;283;p10"/>
          <p:cNvSpPr txBox="1">
            <a:spLocks noGrp="1"/>
          </p:cNvSpPr>
          <p:nvPr>
            <p:ph type="title"/>
          </p:nvPr>
        </p:nvSpPr>
        <p:spPr>
          <a:xfrm>
            <a:off x="91580" y="365126"/>
            <a:ext cx="1126222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en-GB" sz="4400" b="1" i="0" dirty="0">
                <a:latin typeface="Calibri"/>
                <a:ea typeface="Calibri"/>
                <a:cs typeface="Calibri"/>
                <a:sym typeface="Calibri"/>
              </a:rPr>
            </a:br>
            <a:br>
              <a:rPr lang="en-GB" sz="4400" b="1" i="0" dirty="0">
                <a:latin typeface="Calibri"/>
                <a:ea typeface="Calibri"/>
                <a:cs typeface="Calibri"/>
                <a:sym typeface="Calibri"/>
              </a:rPr>
            </a:br>
            <a:r>
              <a:rPr lang="en-GB" b="1" dirty="0">
                <a:solidFill>
                  <a:schemeClr val="lt1"/>
                </a:solidFill>
                <a:latin typeface="Calibri"/>
                <a:ea typeface="Calibri"/>
                <a:cs typeface="Calibri"/>
                <a:sym typeface="Calibri"/>
              </a:rPr>
              <a:t>Registration for September 2022 ECTs</a:t>
            </a:r>
            <a:br>
              <a:rPr lang="en-GB" b="1" dirty="0">
                <a:solidFill>
                  <a:schemeClr val="lt1"/>
                </a:solidFill>
                <a:latin typeface="Calibri"/>
                <a:ea typeface="Calibri"/>
                <a:cs typeface="Calibri"/>
                <a:sym typeface="Calibri"/>
              </a:rPr>
            </a:br>
            <a:r>
              <a:rPr lang="en-GB" sz="2700" b="1" dirty="0">
                <a:solidFill>
                  <a:schemeClr val="lt1"/>
                </a:solidFill>
                <a:latin typeface="Calibri"/>
                <a:ea typeface="Calibri"/>
                <a:cs typeface="Calibri"/>
                <a:sym typeface="Calibri"/>
              </a:rPr>
              <a:t>For </a:t>
            </a:r>
            <a:r>
              <a:rPr lang="en-GB" sz="2700" b="1" dirty="0">
                <a:solidFill>
                  <a:schemeClr val="lt1"/>
                </a:solidFill>
              </a:rPr>
              <a:t>schools who already have ECTs doing the Saffron Early Career programme</a:t>
            </a:r>
            <a:br>
              <a:rPr lang="en-GB" b="1" i="0" dirty="0">
                <a:latin typeface="Calibri"/>
                <a:ea typeface="Calibri"/>
                <a:cs typeface="Calibri"/>
                <a:sym typeface="Calibri"/>
              </a:rPr>
            </a:br>
            <a:br>
              <a:rPr lang="en-GB" dirty="0">
                <a:latin typeface="Quattrocento Sans"/>
                <a:ea typeface="Quattrocento Sans"/>
                <a:cs typeface="Quattrocento Sans"/>
                <a:sym typeface="Quattrocento Sans"/>
              </a:rPr>
            </a:br>
            <a:endParaRPr dirty="0">
              <a:solidFill>
                <a:schemeClr val="lt1"/>
              </a:solidFill>
            </a:endParaRPr>
          </a:p>
        </p:txBody>
      </p:sp>
      <p:sp>
        <p:nvSpPr>
          <p:cNvPr id="284" name="Google Shape;28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15</a:t>
            </a:fld>
            <a:endParaRPr/>
          </a:p>
        </p:txBody>
      </p:sp>
      <p:pic>
        <p:nvPicPr>
          <p:cNvPr id="285" name="Google Shape;285;p10" descr="A picture containing clipart, dome&#10;&#10;Description automatically generated"/>
          <p:cNvPicPr preferRelativeResize="0"/>
          <p:nvPr/>
        </p:nvPicPr>
        <p:blipFill rotWithShape="1">
          <a:blip r:embed="rId3">
            <a:alphaModFix/>
          </a:blip>
          <a:srcRect/>
          <a:stretch/>
        </p:blipFill>
        <p:spPr>
          <a:xfrm>
            <a:off x="9884954" y="365126"/>
            <a:ext cx="1087846" cy="1218388"/>
          </a:xfrm>
          <a:prstGeom prst="rect">
            <a:avLst/>
          </a:prstGeom>
          <a:noFill/>
          <a:ln>
            <a:noFill/>
          </a:ln>
        </p:spPr>
      </p:pic>
      <p:sp>
        <p:nvSpPr>
          <p:cNvPr id="286" name="Google Shape;286;p10"/>
          <p:cNvSpPr txBox="1"/>
          <p:nvPr/>
        </p:nvSpPr>
        <p:spPr>
          <a:xfrm>
            <a:off x="442828" y="1690688"/>
            <a:ext cx="11262220" cy="500133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2000" dirty="0">
                <a:solidFill>
                  <a:schemeClr val="lt1"/>
                </a:solidFill>
                <a:latin typeface="IBM Plex Sans"/>
                <a:ea typeface="IBM Plex Sans"/>
                <a:cs typeface="IBM Plex Sans"/>
                <a:sym typeface="IBM Plex Sans"/>
              </a:rPr>
              <a:t>All schools are now in the process of organising their staffing for next year including recruiting Early Career Teachers (ECTs). Essentially, there are two stages:</a:t>
            </a:r>
          </a:p>
          <a:p>
            <a:pPr marL="0" lvl="0" indent="0" algn="l" rtl="0">
              <a:lnSpc>
                <a:spcPct val="115000"/>
              </a:lnSpc>
              <a:spcBef>
                <a:spcPts val="0"/>
              </a:spcBef>
              <a:spcAft>
                <a:spcPts val="0"/>
              </a:spcAft>
              <a:buClr>
                <a:schemeClr val="dk1"/>
              </a:buClr>
              <a:buSzPts val="1100"/>
              <a:buFont typeface="Arial"/>
              <a:buNone/>
            </a:pPr>
            <a:endParaRPr lang="en-GB" sz="800" dirty="0">
              <a:solidFill>
                <a:schemeClr val="lt1"/>
              </a:solidFill>
              <a:latin typeface="IBM Plex Sans"/>
              <a:ea typeface="IBM Plex Sans"/>
              <a:cs typeface="IBM Plex Sans"/>
              <a:sym typeface="IBM Plex Sans"/>
            </a:endParaRPr>
          </a:p>
          <a:p>
            <a:pPr marL="0" lvl="0" indent="0" algn="l" rtl="0">
              <a:lnSpc>
                <a:spcPct val="115000"/>
              </a:lnSpc>
              <a:spcBef>
                <a:spcPts val="0"/>
              </a:spcBef>
              <a:spcAft>
                <a:spcPts val="0"/>
              </a:spcAft>
              <a:buClr>
                <a:schemeClr val="dk1"/>
              </a:buClr>
              <a:buSzPts val="1100"/>
              <a:buFont typeface="Arial"/>
              <a:buNone/>
            </a:pPr>
            <a:endParaRPr sz="800" dirty="0">
              <a:solidFill>
                <a:schemeClr val="lt1"/>
              </a:solidFill>
              <a:latin typeface="IBM Plex Sans"/>
              <a:ea typeface="IBM Plex Sans"/>
              <a:cs typeface="IBM Plex Sans"/>
              <a:sym typeface="IBM Plex Sans"/>
            </a:endParaRPr>
          </a:p>
          <a:p>
            <a:pPr marL="558800" lvl="0" indent="-457200" algn="l" rtl="0">
              <a:lnSpc>
                <a:spcPct val="115000"/>
              </a:lnSpc>
              <a:spcBef>
                <a:spcPts val="0"/>
              </a:spcBef>
              <a:spcAft>
                <a:spcPts val="0"/>
              </a:spcAft>
              <a:buClr>
                <a:schemeClr val="lt1"/>
              </a:buClr>
              <a:buSzPts val="2000"/>
              <a:buAutoNum type="arabicParenR"/>
            </a:pPr>
            <a:r>
              <a:rPr lang="en-GB" sz="2000" b="1" dirty="0">
                <a:solidFill>
                  <a:schemeClr val="lt1"/>
                </a:solidFill>
                <a:latin typeface="IBM Plex Sans"/>
                <a:ea typeface="IBM Plex Sans"/>
                <a:cs typeface="IBM Plex Sans"/>
                <a:sym typeface="IBM Plex Sans"/>
              </a:rPr>
              <a:t>Register on the </a:t>
            </a:r>
            <a:r>
              <a:rPr lang="en-GB" sz="2000" b="1" dirty="0">
                <a:solidFill>
                  <a:schemeClr val="bg1"/>
                </a:solidFill>
                <a:latin typeface="IBM Plex Sans"/>
                <a:ea typeface="IBM Plex Sans"/>
                <a:cs typeface="IBM Plex Sans"/>
                <a:sym typeface="IBM Plex Sans"/>
                <a:hlinkClick r:id="rId4">
                  <a:extLst>
                    <a:ext uri="{A12FA001-AC4F-418D-AE19-62706E023703}">
                      <ahyp:hlinkClr xmlns:ahyp="http://schemas.microsoft.com/office/drawing/2018/hyperlinkcolor" val="tx"/>
                    </a:ext>
                  </a:extLst>
                </a:hlinkClick>
              </a:rPr>
              <a:t>DfE Online Service</a:t>
            </a:r>
            <a:r>
              <a:rPr lang="en-GB" sz="2000" b="1" dirty="0">
                <a:solidFill>
                  <a:schemeClr val="lt1"/>
                </a:solidFill>
                <a:latin typeface="IBM Plex Sans"/>
                <a:ea typeface="IBM Plex Sans"/>
                <a:cs typeface="IBM Plex Sans"/>
                <a:sym typeface="IBM Plex Sans"/>
              </a:rPr>
              <a:t> (opens on May 10</a:t>
            </a:r>
            <a:r>
              <a:rPr lang="en-GB" sz="2000" b="1" baseline="30000" dirty="0">
                <a:solidFill>
                  <a:schemeClr val="lt1"/>
                </a:solidFill>
                <a:latin typeface="IBM Plex Sans"/>
                <a:ea typeface="IBM Plex Sans"/>
                <a:cs typeface="IBM Plex Sans"/>
                <a:sym typeface="IBM Plex Sans"/>
              </a:rPr>
              <a:t>th</a:t>
            </a:r>
            <a:r>
              <a:rPr lang="en-GB" sz="2000" b="1" dirty="0">
                <a:solidFill>
                  <a:schemeClr val="lt1"/>
                </a:solidFill>
                <a:latin typeface="IBM Plex Sans"/>
                <a:ea typeface="IBM Plex Sans"/>
                <a:cs typeface="IBM Plex Sans"/>
                <a:sym typeface="IBM Plex Sans"/>
              </a:rPr>
              <a:t>)</a:t>
            </a:r>
          </a:p>
          <a:p>
            <a:pPr algn="l" rtl="0" fontAlgn="base"/>
            <a:endParaRPr lang="en-GB" sz="800" b="0" i="0" dirty="0">
              <a:solidFill>
                <a:schemeClr val="bg1"/>
              </a:solidFill>
              <a:effectLst/>
              <a:latin typeface="Calibri" panose="020F0502020204030204" pitchFamily="34" charset="0"/>
            </a:endParaRPr>
          </a:p>
          <a:p>
            <a:pPr algn="l" rtl="0" fontAlgn="base"/>
            <a:r>
              <a:rPr lang="en-GB" sz="1800" b="0" i="0" dirty="0">
                <a:solidFill>
                  <a:schemeClr val="bg1"/>
                </a:solidFill>
                <a:effectLst/>
                <a:latin typeface="Calibri" panose="020F0502020204030204" pitchFamily="34" charset="0"/>
              </a:rPr>
              <a:t>To complete the registration process for September 2022 start ECTs, the </a:t>
            </a:r>
          </a:p>
          <a:p>
            <a:pPr algn="l" rtl="0" fontAlgn="base"/>
            <a:r>
              <a:rPr lang="en-GB" sz="1800" b="0" i="0" dirty="0">
                <a:solidFill>
                  <a:schemeClr val="bg1"/>
                </a:solidFill>
                <a:effectLst/>
                <a:latin typeface="Calibri" panose="020F0502020204030204" pitchFamily="34" charset="0"/>
              </a:rPr>
              <a:t>Induction Tutor should log in to the </a:t>
            </a:r>
            <a:r>
              <a:rPr lang="en-GB" sz="1800" b="0" i="0" u="sng" strike="noStrike" dirty="0">
                <a:solidFill>
                  <a:schemeClr val="bg1"/>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DfE Online Service</a:t>
            </a:r>
            <a:r>
              <a:rPr lang="en-GB" sz="1800" b="0" i="0" dirty="0">
                <a:solidFill>
                  <a:schemeClr val="bg1"/>
                </a:solidFill>
                <a:effectLst/>
                <a:latin typeface="Calibri" panose="020F0502020204030204" pitchFamily="34" charset="0"/>
              </a:rPr>
              <a:t> using their existing login </a:t>
            </a:r>
          </a:p>
          <a:p>
            <a:pPr algn="l" rtl="0" fontAlgn="base"/>
            <a:r>
              <a:rPr lang="en-GB" sz="1800" b="0" i="0" dirty="0">
                <a:solidFill>
                  <a:schemeClr val="bg1"/>
                </a:solidFill>
                <a:effectLst/>
                <a:latin typeface="Calibri" panose="020F0502020204030204" pitchFamily="34" charset="0"/>
              </a:rPr>
              <a:t>details and then: </a:t>
            </a:r>
            <a:endParaRPr lang="en-GB" sz="2800" b="0" i="0" dirty="0">
              <a:solidFill>
                <a:schemeClr val="bg1"/>
              </a:solidFill>
              <a:effectLst/>
              <a:latin typeface="Segoe UI" panose="020B0502040204020203" pitchFamily="34" charset="0"/>
            </a:endParaRPr>
          </a:p>
          <a:p>
            <a:pPr algn="l" rtl="0" fontAlgn="base"/>
            <a:r>
              <a:rPr lang="en-GB" sz="1800" b="0" i="0" dirty="0">
                <a:solidFill>
                  <a:schemeClr val="bg1"/>
                </a:solidFill>
                <a:effectLst/>
                <a:latin typeface="Calibri" panose="020F0502020204030204" pitchFamily="34" charset="0"/>
              </a:rPr>
              <a:t> </a:t>
            </a:r>
            <a:endParaRPr lang="en-GB" sz="2800" b="0" i="0" dirty="0">
              <a:solidFill>
                <a:schemeClr val="bg1"/>
              </a:solidFill>
              <a:effectLst/>
              <a:latin typeface="Segoe UI" panose="020B0502040204020203" pitchFamily="34" charset="0"/>
            </a:endParaRPr>
          </a:p>
          <a:p>
            <a:pPr marL="285750" indent="-285750" algn="l" rtl="0" fontAlgn="base">
              <a:buClr>
                <a:schemeClr val="bg1"/>
              </a:buClr>
              <a:buFont typeface="Arial" panose="020B0604020202020204" pitchFamily="34" charset="0"/>
              <a:buChar char="•"/>
            </a:pPr>
            <a:r>
              <a:rPr lang="en-GB" sz="1800" b="0" i="0" dirty="0">
                <a:solidFill>
                  <a:schemeClr val="bg1"/>
                </a:solidFill>
                <a:effectLst/>
                <a:latin typeface="Calibri" panose="020F0502020204030204" pitchFamily="34" charset="0"/>
              </a:rPr>
              <a:t>Confirm that you do not wish to change your current training provider  </a:t>
            </a:r>
          </a:p>
          <a:p>
            <a:pPr marL="285750" indent="-285750" algn="l" rtl="0" fontAlgn="base">
              <a:buClr>
                <a:schemeClr val="bg1"/>
              </a:buClr>
              <a:buFont typeface="Arial" panose="020B0604020202020204" pitchFamily="34" charset="0"/>
              <a:buChar char="•"/>
            </a:pPr>
            <a:r>
              <a:rPr lang="en-GB" sz="1800" b="0" i="0" dirty="0">
                <a:solidFill>
                  <a:schemeClr val="bg1"/>
                </a:solidFill>
                <a:effectLst/>
                <a:latin typeface="Calibri" panose="020F0502020204030204" pitchFamily="34" charset="0"/>
              </a:rPr>
              <a:t>Enter the names, TRNs and email addresses of your September 2022 </a:t>
            </a:r>
          </a:p>
          <a:p>
            <a:pPr lvl="2" fontAlgn="base">
              <a:buClr>
                <a:schemeClr val="bg1"/>
              </a:buClr>
            </a:pPr>
            <a:r>
              <a:rPr lang="en-GB" sz="1800" b="0" i="0" dirty="0">
                <a:solidFill>
                  <a:schemeClr val="bg1"/>
                </a:solidFill>
                <a:effectLst/>
                <a:latin typeface="Calibri" panose="020F0502020204030204" pitchFamily="34" charset="0"/>
              </a:rPr>
              <a:t>      start ECTs and mentors </a:t>
            </a:r>
          </a:p>
          <a:p>
            <a:pPr algn="l" rtl="0" fontAlgn="base">
              <a:buFont typeface="Arial" panose="020B0604020202020204" pitchFamily="34" charset="0"/>
              <a:buChar char="•"/>
            </a:pPr>
            <a:endParaRPr lang="en-GB" sz="1800" dirty="0">
              <a:solidFill>
                <a:schemeClr val="bg1"/>
              </a:solidFill>
              <a:latin typeface="Calibri" panose="020F0502020204030204" pitchFamily="34" charset="0"/>
            </a:endParaRPr>
          </a:p>
          <a:p>
            <a:pPr marL="558800" lvl="1" algn="l" rtl="0">
              <a:lnSpc>
                <a:spcPct val="115000"/>
              </a:lnSpc>
              <a:spcBef>
                <a:spcPts val="0"/>
              </a:spcBef>
              <a:spcAft>
                <a:spcPts val="0"/>
              </a:spcAft>
              <a:buClr>
                <a:schemeClr val="lt1"/>
              </a:buClr>
              <a:buSzPts val="2000"/>
            </a:pPr>
            <a:endParaRPr sz="800" b="1" dirty="0">
              <a:solidFill>
                <a:schemeClr val="lt1"/>
              </a:solidFill>
              <a:latin typeface="IBM Plex Sans"/>
              <a:ea typeface="IBM Plex Sans"/>
              <a:cs typeface="IBM Plex Sans"/>
              <a:sym typeface="IBM Plex Sans"/>
            </a:endParaRPr>
          </a:p>
          <a:p>
            <a:pPr marL="101600" lvl="0" algn="l" rtl="0">
              <a:lnSpc>
                <a:spcPct val="115000"/>
              </a:lnSpc>
              <a:spcBef>
                <a:spcPts val="0"/>
              </a:spcBef>
              <a:spcAft>
                <a:spcPts val="0"/>
              </a:spcAft>
              <a:buClr>
                <a:schemeClr val="lt1"/>
              </a:buClr>
              <a:buSzPts val="2000"/>
            </a:pPr>
            <a:r>
              <a:rPr lang="en-GB" sz="2000" b="1" dirty="0">
                <a:solidFill>
                  <a:schemeClr val="lt1"/>
                </a:solidFill>
                <a:latin typeface="IBM Plex Sans"/>
                <a:ea typeface="IBM Plex Sans"/>
                <a:cs typeface="IBM Plex Sans"/>
                <a:sym typeface="IBM Plex Sans"/>
              </a:rPr>
              <a:t>2) Register with an Appropriate Body</a:t>
            </a:r>
          </a:p>
          <a:p>
            <a:pPr marL="101600">
              <a:lnSpc>
                <a:spcPct val="115000"/>
              </a:lnSpc>
              <a:buClr>
                <a:schemeClr val="lt1"/>
              </a:buClr>
              <a:buSzPts val="2000"/>
            </a:pPr>
            <a:r>
              <a:rPr lang="en-GB" sz="1800" dirty="0">
                <a:solidFill>
                  <a:schemeClr val="lt1"/>
                </a:solidFill>
                <a:latin typeface="IBM Plex Sans"/>
                <a:ea typeface="IBM Plex Sans"/>
                <a:cs typeface="IBM Plex Sans"/>
                <a:sym typeface="IBM Plex Sans"/>
              </a:rPr>
              <a:t>Note that this is a separate process from DfE registration and you should contact the Appropriate Body directly. </a:t>
            </a:r>
            <a:endParaRPr lang="en-GB" sz="1800" dirty="0">
              <a:solidFill>
                <a:schemeClr val="lt1"/>
              </a:solidFill>
              <a:latin typeface="Calibri"/>
              <a:ea typeface="Calibri"/>
              <a:cs typeface="Calibri"/>
              <a:sym typeface="Calibri"/>
            </a:endParaRPr>
          </a:p>
        </p:txBody>
      </p:sp>
      <p:pic>
        <p:nvPicPr>
          <p:cNvPr id="3" name="Picture 2" descr="Graphical user interface, text, application&#10;&#10;Description automatically generated">
            <a:extLst>
              <a:ext uri="{FF2B5EF4-FFF2-40B4-BE49-F238E27FC236}">
                <a16:creationId xmlns:a16="http://schemas.microsoft.com/office/drawing/2014/main" id="{53D0E8B0-CA08-8BEC-2380-CAF9D83DB771}"/>
              </a:ext>
            </a:extLst>
          </p:cNvPr>
          <p:cNvPicPr>
            <a:picLocks noChangeAspect="1"/>
          </p:cNvPicPr>
          <p:nvPr/>
        </p:nvPicPr>
        <p:blipFill>
          <a:blip r:embed="rId5"/>
          <a:stretch>
            <a:fillRect/>
          </a:stretch>
        </p:blipFill>
        <p:spPr>
          <a:xfrm>
            <a:off x="8168992" y="3205805"/>
            <a:ext cx="3431924" cy="247393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0"/>
          <p:cNvSpPr/>
          <p:nvPr/>
        </p:nvSpPr>
        <p:spPr>
          <a:xfrm>
            <a:off x="0" y="330856"/>
            <a:ext cx="11353800" cy="1325562"/>
          </a:xfrm>
          <a:prstGeom prst="rect">
            <a:avLst/>
          </a:prstGeom>
          <a:solidFill>
            <a:srgbClr val="AE41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3" name="Google Shape;283;p10"/>
          <p:cNvSpPr txBox="1">
            <a:spLocks noGrp="1"/>
          </p:cNvSpPr>
          <p:nvPr>
            <p:ph type="title"/>
          </p:nvPr>
        </p:nvSpPr>
        <p:spPr>
          <a:xfrm>
            <a:off x="91580" y="365126"/>
            <a:ext cx="1126222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en-GB" sz="4400" b="1" i="0" dirty="0">
                <a:latin typeface="Calibri"/>
                <a:ea typeface="Calibri"/>
                <a:cs typeface="Calibri"/>
                <a:sym typeface="Calibri"/>
              </a:rPr>
            </a:br>
            <a:br>
              <a:rPr lang="en-GB" sz="4400" b="1" i="0" dirty="0">
                <a:latin typeface="Calibri"/>
                <a:ea typeface="Calibri"/>
                <a:cs typeface="Calibri"/>
                <a:sym typeface="Calibri"/>
              </a:rPr>
            </a:br>
            <a:r>
              <a:rPr lang="en-GB" b="1" dirty="0">
                <a:solidFill>
                  <a:schemeClr val="lt1"/>
                </a:solidFill>
                <a:latin typeface="Calibri"/>
                <a:ea typeface="Calibri"/>
                <a:cs typeface="Calibri"/>
                <a:sym typeface="Calibri"/>
              </a:rPr>
              <a:t>Registration for September 2022 ECTs</a:t>
            </a:r>
            <a:br>
              <a:rPr lang="en-GB" b="1" dirty="0">
                <a:solidFill>
                  <a:schemeClr val="lt1"/>
                </a:solidFill>
                <a:latin typeface="Calibri"/>
                <a:ea typeface="Calibri"/>
                <a:cs typeface="Calibri"/>
                <a:sym typeface="Calibri"/>
              </a:rPr>
            </a:br>
            <a:r>
              <a:rPr lang="en-GB" sz="2700" b="1" dirty="0">
                <a:solidFill>
                  <a:schemeClr val="lt1"/>
                </a:solidFill>
                <a:latin typeface="Calibri"/>
                <a:ea typeface="Calibri"/>
                <a:cs typeface="Calibri"/>
                <a:sym typeface="Calibri"/>
              </a:rPr>
              <a:t>For schools new to the Saffron Early Career programme</a:t>
            </a:r>
            <a:br>
              <a:rPr lang="en-GB" b="1" i="0" dirty="0">
                <a:latin typeface="Calibri"/>
                <a:ea typeface="Calibri"/>
                <a:cs typeface="Calibri"/>
                <a:sym typeface="Calibri"/>
              </a:rPr>
            </a:br>
            <a:br>
              <a:rPr lang="en-GB" dirty="0">
                <a:latin typeface="Quattrocento Sans"/>
                <a:ea typeface="Quattrocento Sans"/>
                <a:cs typeface="Quattrocento Sans"/>
                <a:sym typeface="Quattrocento Sans"/>
              </a:rPr>
            </a:br>
            <a:endParaRPr dirty="0">
              <a:solidFill>
                <a:schemeClr val="lt1"/>
              </a:solidFill>
            </a:endParaRPr>
          </a:p>
        </p:txBody>
      </p:sp>
      <p:sp>
        <p:nvSpPr>
          <p:cNvPr id="284" name="Google Shape;28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16</a:t>
            </a:fld>
            <a:endParaRPr/>
          </a:p>
        </p:txBody>
      </p:sp>
      <p:pic>
        <p:nvPicPr>
          <p:cNvPr id="285" name="Google Shape;285;p10" descr="A picture containing clipart, dome&#10;&#10;Description automatically generated"/>
          <p:cNvPicPr preferRelativeResize="0"/>
          <p:nvPr/>
        </p:nvPicPr>
        <p:blipFill rotWithShape="1">
          <a:blip r:embed="rId3">
            <a:alphaModFix/>
          </a:blip>
          <a:srcRect/>
          <a:stretch/>
        </p:blipFill>
        <p:spPr>
          <a:xfrm>
            <a:off x="9884954" y="365126"/>
            <a:ext cx="1087846" cy="1218388"/>
          </a:xfrm>
          <a:prstGeom prst="rect">
            <a:avLst/>
          </a:prstGeom>
          <a:noFill/>
          <a:ln>
            <a:noFill/>
          </a:ln>
        </p:spPr>
      </p:pic>
      <p:sp>
        <p:nvSpPr>
          <p:cNvPr id="286" name="Google Shape;286;p10"/>
          <p:cNvSpPr txBox="1"/>
          <p:nvPr/>
        </p:nvSpPr>
        <p:spPr>
          <a:xfrm>
            <a:off x="1043048" y="1690688"/>
            <a:ext cx="10662000" cy="418419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2000" dirty="0">
                <a:solidFill>
                  <a:schemeClr val="lt1"/>
                </a:solidFill>
                <a:latin typeface="IBM Plex Sans"/>
                <a:ea typeface="IBM Plex Sans"/>
                <a:cs typeface="IBM Plex Sans"/>
                <a:sym typeface="IBM Plex Sans"/>
              </a:rPr>
              <a:t>All schools are now in the process of organising their staffing for next year including recruiting Early Career Teachers (ECTs). Essentially, there are two stages:</a:t>
            </a:r>
          </a:p>
          <a:p>
            <a:pPr marL="0" lvl="0" indent="0" algn="l" rtl="0">
              <a:lnSpc>
                <a:spcPct val="115000"/>
              </a:lnSpc>
              <a:spcBef>
                <a:spcPts val="0"/>
              </a:spcBef>
              <a:spcAft>
                <a:spcPts val="0"/>
              </a:spcAft>
              <a:buClr>
                <a:schemeClr val="dk1"/>
              </a:buClr>
              <a:buSzPts val="1100"/>
              <a:buFont typeface="Arial"/>
              <a:buNone/>
            </a:pPr>
            <a:endParaRPr sz="800" dirty="0">
              <a:solidFill>
                <a:schemeClr val="lt1"/>
              </a:solidFill>
              <a:latin typeface="IBM Plex Sans"/>
              <a:ea typeface="IBM Plex Sans"/>
              <a:cs typeface="IBM Plex Sans"/>
              <a:sym typeface="IBM Plex Sans"/>
            </a:endParaRPr>
          </a:p>
          <a:p>
            <a:pPr marL="101600" lvl="0" algn="l" rtl="0">
              <a:lnSpc>
                <a:spcPct val="115000"/>
              </a:lnSpc>
              <a:spcBef>
                <a:spcPts val="0"/>
              </a:spcBef>
              <a:spcAft>
                <a:spcPts val="0"/>
              </a:spcAft>
              <a:buClr>
                <a:schemeClr val="lt1"/>
              </a:buClr>
              <a:buSzPts val="2000"/>
            </a:pPr>
            <a:r>
              <a:rPr lang="en-GB" sz="2000" b="1" dirty="0">
                <a:solidFill>
                  <a:schemeClr val="lt1"/>
                </a:solidFill>
                <a:latin typeface="IBM Plex Sans"/>
                <a:ea typeface="IBM Plex Sans"/>
                <a:cs typeface="IBM Plex Sans"/>
                <a:sym typeface="IBM Plex Sans"/>
              </a:rPr>
              <a:t>1) Register on the DfE Online Service (opens on May 10</a:t>
            </a:r>
            <a:r>
              <a:rPr lang="en-GB" sz="2000" b="1" baseline="30000" dirty="0">
                <a:solidFill>
                  <a:schemeClr val="lt1"/>
                </a:solidFill>
                <a:latin typeface="IBM Plex Sans"/>
                <a:ea typeface="IBM Plex Sans"/>
                <a:cs typeface="IBM Plex Sans"/>
                <a:sym typeface="IBM Plex Sans"/>
              </a:rPr>
              <a:t>th</a:t>
            </a:r>
            <a:r>
              <a:rPr lang="en-GB" sz="2000" b="1" dirty="0">
                <a:solidFill>
                  <a:schemeClr val="lt1"/>
                </a:solidFill>
                <a:latin typeface="IBM Plex Sans"/>
                <a:ea typeface="IBM Plex Sans"/>
                <a:cs typeface="IBM Plex Sans"/>
                <a:sym typeface="IBM Plex Sans"/>
              </a:rPr>
              <a:t>)</a:t>
            </a:r>
            <a:endParaRPr lang="en-GB" sz="2000" b="1" dirty="0">
              <a:solidFill>
                <a:srgbClr val="D9EAD3"/>
              </a:solidFill>
              <a:latin typeface="IBM Plex Sans"/>
              <a:ea typeface="IBM Plex Sans"/>
              <a:cs typeface="IBM Plex Sans"/>
              <a:sym typeface="IBM Plex Sans"/>
            </a:endParaRPr>
          </a:p>
          <a:p>
            <a:pPr marL="342900" lvl="0" indent="-342900">
              <a:lnSpc>
                <a:spcPct val="115000"/>
              </a:lnSpc>
              <a:buClr>
                <a:schemeClr val="bg1"/>
              </a:buClr>
              <a:buFont typeface="Arial" panose="020B0604020202020204" pitchFamily="34" charset="0"/>
              <a:buChar char="•"/>
            </a:pPr>
            <a:r>
              <a:rPr lang="en-GB" sz="1800" dirty="0">
                <a:solidFill>
                  <a:schemeClr val="bg1"/>
                </a:solidFill>
                <a:effectLst/>
                <a:latin typeface="IBM Plex Sans" panose="020B0503050203000203" pitchFamily="34" charset="0"/>
                <a:ea typeface="IBM Plex Sans" panose="020B0503050203000203" pitchFamily="34" charset="0"/>
                <a:cs typeface="IBM Plex Sans" panose="020B0503050203000203" pitchFamily="34" charset="0"/>
              </a:rPr>
              <a:t>Enter the name and email address of your Induction Tutor</a:t>
            </a:r>
          </a:p>
          <a:p>
            <a:pPr marL="342900" lvl="0" indent="-342900">
              <a:lnSpc>
                <a:spcPct val="115000"/>
              </a:lnSpc>
              <a:buClr>
                <a:schemeClr val="bg1"/>
              </a:buClr>
              <a:buFont typeface="Arial" panose="020B0604020202020204" pitchFamily="34" charset="0"/>
              <a:buChar char="•"/>
            </a:pPr>
            <a:r>
              <a:rPr lang="en-GB" sz="1800" dirty="0">
                <a:solidFill>
                  <a:schemeClr val="bg1"/>
                </a:solidFill>
                <a:effectLst/>
                <a:latin typeface="IBM Plex Sans" panose="020B0503050203000203" pitchFamily="34" charset="0"/>
                <a:ea typeface="IBM Plex Sans" panose="020B0503050203000203" pitchFamily="34" charset="0"/>
                <a:cs typeface="IBM Plex Sans" panose="020B0503050203000203" pitchFamily="34" charset="0"/>
              </a:rPr>
              <a:t>Enter the names, TRNs and email addresses of your September 2022 start ECTs and mentors</a:t>
            </a:r>
          </a:p>
          <a:p>
            <a:pPr marL="342900" lvl="0" indent="-342900">
              <a:lnSpc>
                <a:spcPct val="115000"/>
              </a:lnSpc>
              <a:buClr>
                <a:schemeClr val="bg1"/>
              </a:buClr>
              <a:buFont typeface="Arial" panose="020B0604020202020204" pitchFamily="34" charset="0"/>
              <a:buChar char="•"/>
            </a:pPr>
            <a:r>
              <a:rPr lang="en-GB" sz="1800" dirty="0">
                <a:solidFill>
                  <a:schemeClr val="bg1"/>
                </a:solidFill>
                <a:effectLst/>
                <a:latin typeface="IBM Plex Sans" panose="020B0503050203000203" pitchFamily="34" charset="0"/>
                <a:ea typeface="IBM Plex Sans" panose="020B0503050203000203" pitchFamily="34" charset="0"/>
                <a:cs typeface="IBM Plex Sans" panose="020B0503050203000203" pitchFamily="34" charset="0"/>
              </a:rPr>
              <a:t>Choose the Funded Induction Programme (FIP)</a:t>
            </a:r>
          </a:p>
          <a:p>
            <a:pPr marL="342900" lvl="0" indent="-342900">
              <a:lnSpc>
                <a:spcPct val="115000"/>
              </a:lnSpc>
              <a:buClr>
                <a:schemeClr val="bg1"/>
              </a:buClr>
              <a:buFont typeface="Arial" panose="020B0604020202020204" pitchFamily="34" charset="0"/>
              <a:buChar char="•"/>
            </a:pPr>
            <a:r>
              <a:rPr lang="en-GB" sz="1800" dirty="0">
                <a:solidFill>
                  <a:schemeClr val="bg1"/>
                </a:solidFill>
                <a:effectLst/>
                <a:latin typeface="IBM Plex Sans" panose="020B0503050203000203" pitchFamily="34" charset="0"/>
                <a:ea typeface="IBM Plex Sans" panose="020B0503050203000203" pitchFamily="34" charset="0"/>
                <a:cs typeface="IBM Plex Sans" panose="020B0503050203000203" pitchFamily="34" charset="0"/>
              </a:rPr>
              <a:t>Choose </a:t>
            </a:r>
            <a:r>
              <a:rPr lang="en-GB" sz="1800" b="1" dirty="0">
                <a:solidFill>
                  <a:schemeClr val="bg1"/>
                </a:solidFill>
                <a:effectLst/>
                <a:latin typeface="IBM Plex Sans" panose="020B0503050203000203" pitchFamily="34" charset="0"/>
                <a:ea typeface="IBM Plex Sans" panose="020B0503050203000203" pitchFamily="34" charset="0"/>
                <a:cs typeface="IBM Plex Sans" panose="020B0503050203000203" pitchFamily="34" charset="0"/>
              </a:rPr>
              <a:t>Education Development Trust </a:t>
            </a:r>
            <a:r>
              <a:rPr lang="en-GB" sz="1800" dirty="0">
                <a:solidFill>
                  <a:schemeClr val="bg1"/>
                </a:solidFill>
                <a:effectLst/>
                <a:latin typeface="IBM Plex Sans" panose="020B0503050203000203" pitchFamily="34" charset="0"/>
                <a:ea typeface="IBM Plex Sans" panose="020B0503050203000203" pitchFamily="34" charset="0"/>
                <a:cs typeface="IBM Plex Sans" panose="020B0503050203000203" pitchFamily="34" charset="0"/>
              </a:rPr>
              <a:t>(EDT) as your Lead Provider; you will be directed to their website where you choose Saffron TS Hub as your Delivery Partner</a:t>
            </a:r>
          </a:p>
          <a:p>
            <a:pPr marL="558800" lvl="1" algn="l" rtl="0">
              <a:lnSpc>
                <a:spcPct val="115000"/>
              </a:lnSpc>
              <a:spcBef>
                <a:spcPts val="0"/>
              </a:spcBef>
              <a:spcAft>
                <a:spcPts val="0"/>
              </a:spcAft>
              <a:buClr>
                <a:schemeClr val="lt1"/>
              </a:buClr>
              <a:buSzPts val="2000"/>
            </a:pPr>
            <a:endParaRPr sz="800" b="1" dirty="0">
              <a:solidFill>
                <a:schemeClr val="lt1"/>
              </a:solidFill>
              <a:latin typeface="IBM Plex Sans"/>
              <a:ea typeface="IBM Plex Sans"/>
              <a:cs typeface="IBM Plex Sans"/>
              <a:sym typeface="IBM Plex Sans"/>
            </a:endParaRPr>
          </a:p>
          <a:p>
            <a:pPr marL="101600" lvl="0" algn="l" rtl="0">
              <a:lnSpc>
                <a:spcPct val="115000"/>
              </a:lnSpc>
              <a:spcBef>
                <a:spcPts val="0"/>
              </a:spcBef>
              <a:spcAft>
                <a:spcPts val="0"/>
              </a:spcAft>
              <a:buClr>
                <a:schemeClr val="lt1"/>
              </a:buClr>
              <a:buSzPts val="2000"/>
            </a:pPr>
            <a:r>
              <a:rPr lang="en-GB" sz="2000" b="1" dirty="0">
                <a:solidFill>
                  <a:schemeClr val="lt1"/>
                </a:solidFill>
                <a:latin typeface="IBM Plex Sans"/>
                <a:ea typeface="IBM Plex Sans"/>
                <a:cs typeface="IBM Plex Sans"/>
                <a:sym typeface="IBM Plex Sans"/>
              </a:rPr>
              <a:t>2) Register with an Appropriate Body</a:t>
            </a:r>
          </a:p>
          <a:p>
            <a:pPr marL="101600">
              <a:lnSpc>
                <a:spcPct val="115000"/>
              </a:lnSpc>
              <a:buClr>
                <a:schemeClr val="lt1"/>
              </a:buClr>
              <a:buSzPts val="2000"/>
            </a:pPr>
            <a:r>
              <a:rPr lang="en-GB" sz="2000" dirty="0">
                <a:solidFill>
                  <a:schemeClr val="lt1"/>
                </a:solidFill>
                <a:latin typeface="IBM Plex Sans"/>
                <a:ea typeface="IBM Plex Sans"/>
                <a:cs typeface="IBM Plex Sans"/>
                <a:sym typeface="IBM Plex Sans"/>
              </a:rPr>
              <a:t>Note that this is a separate process from DfE registration and you should contact the Appropriate Body directly. </a:t>
            </a:r>
            <a:endParaRPr lang="en-GB" sz="23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917396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6"/>
          <p:cNvSpPr/>
          <p:nvPr/>
        </p:nvSpPr>
        <p:spPr>
          <a:xfrm>
            <a:off x="0" y="257952"/>
            <a:ext cx="11353800" cy="1325562"/>
          </a:xfrm>
          <a:prstGeom prst="rect">
            <a:avLst/>
          </a:prstGeom>
          <a:solidFill>
            <a:srgbClr val="AE41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16"/>
          <p:cNvSpPr txBox="1">
            <a:spLocks noGrp="1"/>
          </p:cNvSpPr>
          <p:nvPr>
            <p:ph type="title"/>
          </p:nvPr>
        </p:nvSpPr>
        <p:spPr>
          <a:xfrm>
            <a:off x="91580" y="365126"/>
            <a:ext cx="1126222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en-GB" sz="4400" b="1" i="0">
                <a:latin typeface="Calibri"/>
                <a:ea typeface="Calibri"/>
                <a:cs typeface="Calibri"/>
                <a:sym typeface="Calibri"/>
              </a:rPr>
            </a:br>
            <a:br>
              <a:rPr lang="en-GB" sz="4400" b="1" i="0">
                <a:latin typeface="Calibri"/>
                <a:ea typeface="Calibri"/>
                <a:cs typeface="Calibri"/>
                <a:sym typeface="Calibri"/>
              </a:rPr>
            </a:br>
            <a:r>
              <a:rPr lang="en-GB" b="1">
                <a:solidFill>
                  <a:schemeClr val="lt1"/>
                </a:solidFill>
                <a:latin typeface="Calibri"/>
                <a:ea typeface="Calibri"/>
                <a:cs typeface="Calibri"/>
                <a:sym typeface="Calibri"/>
              </a:rPr>
              <a:t>Saffron Teaching School Hub </a:t>
            </a:r>
            <a:br>
              <a:rPr lang="en-GB" b="1" i="0">
                <a:latin typeface="Calibri"/>
                <a:ea typeface="Calibri"/>
                <a:cs typeface="Calibri"/>
                <a:sym typeface="Calibri"/>
              </a:rPr>
            </a:br>
            <a:br>
              <a:rPr lang="en-GB">
                <a:latin typeface="Quattrocento Sans"/>
                <a:ea typeface="Quattrocento Sans"/>
                <a:cs typeface="Quattrocento Sans"/>
                <a:sym typeface="Quattrocento Sans"/>
              </a:rPr>
            </a:br>
            <a:endParaRPr>
              <a:solidFill>
                <a:schemeClr val="lt1"/>
              </a:solidFill>
            </a:endParaRPr>
          </a:p>
        </p:txBody>
      </p:sp>
      <p:sp>
        <p:nvSpPr>
          <p:cNvPr id="293" name="Google Shape;293;p16"/>
          <p:cNvSpPr txBox="1">
            <a:spLocks noGrp="1"/>
          </p:cNvSpPr>
          <p:nvPr>
            <p:ph type="body" idx="1"/>
          </p:nvPr>
        </p:nvSpPr>
        <p:spPr>
          <a:xfrm>
            <a:off x="838200" y="1825624"/>
            <a:ext cx="10515600" cy="4774423"/>
          </a:xfrm>
          <a:prstGeom prst="rect">
            <a:avLst/>
          </a:prstGeom>
          <a:solidFill>
            <a:srgbClr val="269A26"/>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sz="2400" b="1" dirty="0">
              <a:solidFill>
                <a:schemeClr val="lt1"/>
              </a:solidFill>
              <a:latin typeface="Calibri"/>
              <a:ea typeface="Calibri"/>
              <a:cs typeface="Calibri"/>
              <a:sym typeface="Calibri"/>
            </a:endParaRPr>
          </a:p>
          <a:p>
            <a:pPr marL="0" lvl="0" indent="0" algn="l" rtl="0">
              <a:lnSpc>
                <a:spcPct val="90000"/>
              </a:lnSpc>
              <a:spcBef>
                <a:spcPts val="1000"/>
              </a:spcBef>
              <a:spcAft>
                <a:spcPts val="0"/>
              </a:spcAft>
              <a:buClr>
                <a:schemeClr val="lt1"/>
              </a:buClr>
              <a:buSzPts val="2800"/>
              <a:buNone/>
            </a:pPr>
            <a:r>
              <a:rPr lang="en-GB" sz="3708" dirty="0">
                <a:solidFill>
                  <a:schemeClr val="lt1"/>
                </a:solidFill>
                <a:latin typeface="Calibri"/>
                <a:ea typeface="Calibri"/>
                <a:cs typeface="Calibri"/>
                <a:sym typeface="Calibri"/>
              </a:rPr>
              <a:t>Contacts</a:t>
            </a:r>
            <a:endParaRPr sz="3708" dirty="0"/>
          </a:p>
          <a:p>
            <a:pPr marL="228600" lvl="0" indent="-286294" algn="l" rtl="0">
              <a:lnSpc>
                <a:spcPct val="90000"/>
              </a:lnSpc>
              <a:spcBef>
                <a:spcPts val="1000"/>
              </a:spcBef>
              <a:spcAft>
                <a:spcPts val="0"/>
              </a:spcAft>
              <a:buClr>
                <a:schemeClr val="lt1"/>
              </a:buClr>
              <a:buSzPts val="3709"/>
              <a:buChar char="•"/>
            </a:pPr>
            <a:r>
              <a:rPr lang="en-GB" sz="3708" dirty="0">
                <a:solidFill>
                  <a:schemeClr val="lt1"/>
                </a:solidFill>
                <a:latin typeface="Calibri"/>
                <a:ea typeface="Calibri"/>
                <a:cs typeface="Calibri"/>
                <a:sym typeface="Calibri"/>
              </a:rPr>
              <a:t>Doug Brechin (Director) </a:t>
            </a:r>
            <a:r>
              <a:rPr lang="en-GB" sz="3708" u="sng" dirty="0">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dbrechin@swchs.net</a:t>
            </a:r>
            <a:endParaRPr sz="3708" dirty="0">
              <a:solidFill>
                <a:schemeClr val="lt1"/>
              </a:solidFill>
              <a:latin typeface="Calibri"/>
              <a:ea typeface="Calibri"/>
              <a:cs typeface="Calibri"/>
              <a:sym typeface="Calibri"/>
            </a:endParaRPr>
          </a:p>
          <a:p>
            <a:pPr marL="228600" lvl="0" indent="-286294" algn="l" rtl="0">
              <a:lnSpc>
                <a:spcPct val="90000"/>
              </a:lnSpc>
              <a:spcBef>
                <a:spcPts val="1000"/>
              </a:spcBef>
              <a:spcAft>
                <a:spcPts val="0"/>
              </a:spcAft>
              <a:buClr>
                <a:schemeClr val="lt1"/>
              </a:buClr>
              <a:buSzPts val="3709"/>
              <a:buChar char="•"/>
            </a:pPr>
            <a:r>
              <a:rPr lang="en-GB" sz="3708" dirty="0">
                <a:solidFill>
                  <a:schemeClr val="lt1"/>
                </a:solidFill>
                <a:latin typeface="Calibri"/>
                <a:ea typeface="Calibri"/>
                <a:cs typeface="Calibri"/>
                <a:sym typeface="Calibri"/>
              </a:rPr>
              <a:t>Angela Cass (Early Career Lead) </a:t>
            </a:r>
            <a:r>
              <a:rPr lang="en-GB" sz="3708" u="sng" dirty="0">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acass@efspt.org</a:t>
            </a:r>
            <a:endParaRPr sz="3708" dirty="0">
              <a:solidFill>
                <a:schemeClr val="lt1"/>
              </a:solidFill>
            </a:endParaRPr>
          </a:p>
          <a:p>
            <a:pPr marL="228600" lvl="0" indent="-286294" algn="l" rtl="0">
              <a:lnSpc>
                <a:spcPct val="90000"/>
              </a:lnSpc>
              <a:spcBef>
                <a:spcPts val="1000"/>
              </a:spcBef>
              <a:spcAft>
                <a:spcPts val="0"/>
              </a:spcAft>
              <a:buClr>
                <a:schemeClr val="lt1"/>
              </a:buClr>
              <a:buSzPts val="3709"/>
              <a:buChar char="•"/>
            </a:pPr>
            <a:r>
              <a:rPr lang="en-GB" sz="3708" dirty="0">
                <a:solidFill>
                  <a:schemeClr val="lt1"/>
                </a:solidFill>
                <a:latin typeface="Calibri"/>
                <a:ea typeface="Calibri"/>
                <a:cs typeface="Calibri"/>
                <a:sym typeface="Calibri"/>
              </a:rPr>
              <a:t>Martin Green (ECPDP administrator) </a:t>
            </a:r>
            <a:r>
              <a:rPr lang="en-GB" sz="3708" u="sng" dirty="0">
                <a:solidFill>
                  <a:srgbClr val="FFCC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mgreen@efspt.org</a:t>
            </a:r>
            <a:endParaRPr sz="3708" dirty="0">
              <a:solidFill>
                <a:srgbClr val="FFCCFF"/>
              </a:solidFill>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sz="1000" dirty="0">
              <a:solidFill>
                <a:schemeClr val="lt1"/>
              </a:solidFill>
              <a:latin typeface="Calibri"/>
              <a:ea typeface="Calibri"/>
              <a:cs typeface="Calibri"/>
              <a:sym typeface="Calibri"/>
            </a:endParaRPr>
          </a:p>
          <a:p>
            <a:pPr marL="228600" lvl="0" indent="-286294" algn="l" rtl="0">
              <a:lnSpc>
                <a:spcPct val="90000"/>
              </a:lnSpc>
              <a:spcBef>
                <a:spcPts val="1000"/>
              </a:spcBef>
              <a:spcAft>
                <a:spcPts val="0"/>
              </a:spcAft>
              <a:buClr>
                <a:schemeClr val="lt1"/>
              </a:buClr>
              <a:buSzPts val="3709"/>
              <a:buChar char="•"/>
            </a:pPr>
            <a:r>
              <a:rPr lang="en-GB" sz="3708" dirty="0">
                <a:solidFill>
                  <a:schemeClr val="lt1"/>
                </a:solidFill>
                <a:latin typeface="Calibri"/>
                <a:ea typeface="Calibri"/>
                <a:cs typeface="Calibri"/>
                <a:sym typeface="Calibri"/>
              </a:rPr>
              <a:t>Website: </a:t>
            </a:r>
            <a:r>
              <a:rPr lang="en-GB" sz="3708" dirty="0">
                <a:solidFill>
                  <a:schemeClr val="lt1"/>
                </a:solidFill>
                <a:latin typeface="Calibri"/>
                <a:ea typeface="Calibri"/>
                <a:cs typeface="Calibri"/>
                <a:sym typeface="Calibri"/>
                <a:hlinkClick r:id="rId6"/>
              </a:rPr>
              <a:t>saffronteachingschoolhub.net</a:t>
            </a:r>
            <a:endParaRPr sz="3708" dirty="0"/>
          </a:p>
          <a:p>
            <a:pPr marL="0" lvl="0" indent="0" algn="l" rtl="0">
              <a:lnSpc>
                <a:spcPct val="90000"/>
              </a:lnSpc>
              <a:spcBef>
                <a:spcPts val="1000"/>
              </a:spcBef>
              <a:spcAft>
                <a:spcPts val="0"/>
              </a:spcAft>
              <a:buClr>
                <a:schemeClr val="dk1"/>
              </a:buClr>
              <a:buSzPts val="2400"/>
              <a:buNone/>
            </a:pPr>
            <a:endParaRPr sz="2400" b="1" dirty="0">
              <a:solidFill>
                <a:schemeClr val="lt1"/>
              </a:solidFill>
              <a:latin typeface="Calibri"/>
              <a:ea typeface="Calibri"/>
              <a:cs typeface="Calibri"/>
              <a:sym typeface="Calibri"/>
            </a:endParaRPr>
          </a:p>
        </p:txBody>
      </p:sp>
      <p:sp>
        <p:nvSpPr>
          <p:cNvPr id="294" name="Google Shape;29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17</a:t>
            </a:fld>
            <a:endParaRPr/>
          </a:p>
        </p:txBody>
      </p:sp>
      <p:pic>
        <p:nvPicPr>
          <p:cNvPr id="295" name="Google Shape;295;p16" descr="A picture containing clipart, dome&#10;&#10;Description automatically generated"/>
          <p:cNvPicPr preferRelativeResize="0"/>
          <p:nvPr/>
        </p:nvPicPr>
        <p:blipFill rotWithShape="1">
          <a:blip r:embed="rId7">
            <a:alphaModFix/>
          </a:blip>
          <a:srcRect/>
          <a:stretch/>
        </p:blipFill>
        <p:spPr>
          <a:xfrm>
            <a:off x="9884954" y="365126"/>
            <a:ext cx="1087846" cy="12183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7"/>
          <p:cNvSpPr/>
          <p:nvPr/>
        </p:nvSpPr>
        <p:spPr>
          <a:xfrm>
            <a:off x="0" y="257952"/>
            <a:ext cx="11353800" cy="1325562"/>
          </a:xfrm>
          <a:prstGeom prst="rect">
            <a:avLst/>
          </a:prstGeom>
          <a:solidFill>
            <a:srgbClr val="AE41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1" name="Google Shape;301;p17"/>
          <p:cNvSpPr txBox="1">
            <a:spLocks noGrp="1"/>
          </p:cNvSpPr>
          <p:nvPr>
            <p:ph type="title"/>
          </p:nvPr>
        </p:nvSpPr>
        <p:spPr>
          <a:xfrm>
            <a:off x="91580" y="365126"/>
            <a:ext cx="1126222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en-GB" sz="4400" b="1" i="0">
                <a:latin typeface="Calibri"/>
                <a:ea typeface="Calibri"/>
                <a:cs typeface="Calibri"/>
                <a:sym typeface="Calibri"/>
              </a:rPr>
            </a:br>
            <a:br>
              <a:rPr lang="en-GB" sz="4400" b="1" i="0">
                <a:latin typeface="Calibri"/>
                <a:ea typeface="Calibri"/>
                <a:cs typeface="Calibri"/>
                <a:sym typeface="Calibri"/>
              </a:rPr>
            </a:br>
            <a:r>
              <a:rPr lang="en-GB" b="1">
                <a:solidFill>
                  <a:schemeClr val="lt1"/>
                </a:solidFill>
                <a:latin typeface="Calibri"/>
                <a:ea typeface="Calibri"/>
                <a:cs typeface="Calibri"/>
                <a:sym typeface="Calibri"/>
              </a:rPr>
              <a:t>Saffron Teaching School Hub </a:t>
            </a:r>
            <a:br>
              <a:rPr lang="en-GB" b="1" i="0">
                <a:latin typeface="Calibri"/>
                <a:ea typeface="Calibri"/>
                <a:cs typeface="Calibri"/>
                <a:sym typeface="Calibri"/>
              </a:rPr>
            </a:br>
            <a:br>
              <a:rPr lang="en-GB">
                <a:latin typeface="Quattrocento Sans"/>
                <a:ea typeface="Quattrocento Sans"/>
                <a:cs typeface="Quattrocento Sans"/>
                <a:sym typeface="Quattrocento Sans"/>
              </a:rPr>
            </a:br>
            <a:endParaRPr>
              <a:solidFill>
                <a:schemeClr val="lt1"/>
              </a:solidFill>
            </a:endParaRPr>
          </a:p>
        </p:txBody>
      </p:sp>
      <p:sp>
        <p:nvSpPr>
          <p:cNvPr id="302" name="Google Shape;302;p17"/>
          <p:cNvSpPr txBox="1">
            <a:spLocks noGrp="1"/>
          </p:cNvSpPr>
          <p:nvPr>
            <p:ph type="body" idx="1"/>
          </p:nvPr>
        </p:nvSpPr>
        <p:spPr>
          <a:xfrm>
            <a:off x="838200" y="1825624"/>
            <a:ext cx="10515600" cy="477442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sz="2400" b="1">
              <a:solidFill>
                <a:schemeClr val="lt1"/>
              </a:solidFill>
              <a:latin typeface="Calibri"/>
              <a:ea typeface="Calibri"/>
              <a:cs typeface="Calibri"/>
              <a:sym typeface="Calibri"/>
            </a:endParaRPr>
          </a:p>
          <a:p>
            <a:pPr marL="0" lvl="0" indent="0" algn="l" rtl="0">
              <a:lnSpc>
                <a:spcPct val="90000"/>
              </a:lnSpc>
              <a:spcBef>
                <a:spcPts val="1000"/>
              </a:spcBef>
              <a:spcAft>
                <a:spcPts val="0"/>
              </a:spcAft>
              <a:buClr>
                <a:schemeClr val="lt1"/>
              </a:buClr>
              <a:buSzPts val="2800"/>
              <a:buNone/>
            </a:pPr>
            <a:r>
              <a:rPr lang="en-GB">
                <a:solidFill>
                  <a:schemeClr val="lt1"/>
                </a:solidFill>
                <a:latin typeface="Calibri"/>
                <a:ea typeface="Calibri"/>
                <a:cs typeface="Calibri"/>
                <a:sym typeface="Calibri"/>
              </a:rPr>
              <a:t>Contact</a:t>
            </a:r>
            <a:endParaRPr/>
          </a:p>
          <a:p>
            <a:pPr marL="228600" lvl="0" indent="-228600" algn="l" rtl="0">
              <a:lnSpc>
                <a:spcPct val="90000"/>
              </a:lnSpc>
              <a:spcBef>
                <a:spcPts val="1000"/>
              </a:spcBef>
              <a:spcAft>
                <a:spcPts val="0"/>
              </a:spcAft>
              <a:buClr>
                <a:schemeClr val="lt1"/>
              </a:buClr>
              <a:buSzPts val="2800"/>
              <a:buChar char="•"/>
            </a:pPr>
            <a:r>
              <a:rPr lang="en-GB">
                <a:solidFill>
                  <a:schemeClr val="lt1"/>
                </a:solidFill>
                <a:latin typeface="Calibri"/>
                <a:ea typeface="Calibri"/>
                <a:cs typeface="Calibri"/>
                <a:sym typeface="Calibri"/>
              </a:rPr>
              <a:t>Doug Brechin (Director) </a:t>
            </a:r>
            <a:r>
              <a:rPr lang="en-GB" u="sng">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dbrechin@swchs.net</a:t>
            </a:r>
            <a:endParaRPr>
              <a:solidFill>
                <a:schemeClr val="lt1"/>
              </a:solidFill>
              <a:latin typeface="Calibri"/>
              <a:ea typeface="Calibri"/>
              <a:cs typeface="Calibri"/>
              <a:sym typeface="Calibri"/>
            </a:endParaRPr>
          </a:p>
          <a:p>
            <a:pPr marL="228600" lvl="0" indent="-228600" algn="l" rtl="0">
              <a:lnSpc>
                <a:spcPct val="90000"/>
              </a:lnSpc>
              <a:spcBef>
                <a:spcPts val="1000"/>
              </a:spcBef>
              <a:spcAft>
                <a:spcPts val="0"/>
              </a:spcAft>
              <a:buClr>
                <a:schemeClr val="lt1"/>
              </a:buClr>
              <a:buSzPts val="2800"/>
              <a:buChar char="•"/>
            </a:pPr>
            <a:r>
              <a:rPr lang="en-GB">
                <a:solidFill>
                  <a:schemeClr val="lt1"/>
                </a:solidFill>
                <a:latin typeface="Calibri"/>
                <a:ea typeface="Calibri"/>
                <a:cs typeface="Calibri"/>
                <a:sym typeface="Calibri"/>
              </a:rPr>
              <a:t>Lorraine Chedzoy (NPQ administrator) </a:t>
            </a:r>
            <a:r>
              <a:rPr lang="en-GB"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lchedzoy@swchs.net</a:t>
            </a:r>
            <a:endParaRPr>
              <a:solidFill>
                <a:schemeClr val="lt1"/>
              </a:solidFill>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solidFill>
                <a:schemeClr val="lt1"/>
              </a:solidFill>
              <a:latin typeface="Calibri"/>
              <a:ea typeface="Calibri"/>
              <a:cs typeface="Calibri"/>
              <a:sym typeface="Calibri"/>
            </a:endParaRPr>
          </a:p>
          <a:p>
            <a:pPr marL="228600" lvl="0" indent="-228600" algn="l" rtl="0">
              <a:lnSpc>
                <a:spcPct val="90000"/>
              </a:lnSpc>
              <a:spcBef>
                <a:spcPts val="1000"/>
              </a:spcBef>
              <a:spcAft>
                <a:spcPts val="0"/>
              </a:spcAft>
              <a:buClr>
                <a:schemeClr val="lt1"/>
              </a:buClr>
              <a:buSzPts val="2800"/>
              <a:buChar char="•"/>
            </a:pPr>
            <a:r>
              <a:rPr lang="en-GB">
                <a:solidFill>
                  <a:schemeClr val="lt1"/>
                </a:solidFill>
                <a:latin typeface="Calibri"/>
                <a:ea typeface="Calibri"/>
                <a:cs typeface="Calibri"/>
                <a:sym typeface="Calibri"/>
              </a:rPr>
              <a:t>Website: saffronteachingschoolhub.net</a:t>
            </a:r>
            <a:endParaRPr/>
          </a:p>
          <a:p>
            <a:pPr marL="228600" lvl="0" indent="-50800" algn="l" rtl="0">
              <a:lnSpc>
                <a:spcPct val="90000"/>
              </a:lnSpc>
              <a:spcBef>
                <a:spcPts val="1000"/>
              </a:spcBef>
              <a:spcAft>
                <a:spcPts val="0"/>
              </a:spcAft>
              <a:buClr>
                <a:schemeClr val="dk1"/>
              </a:buClr>
              <a:buSzPts val="2800"/>
              <a:buNone/>
            </a:pPr>
            <a:endParaRPr>
              <a:solidFill>
                <a:schemeClr val="lt1"/>
              </a:solidFill>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solidFill>
                <a:schemeClr val="lt1"/>
              </a:solidFill>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solidFill>
                <a:schemeClr val="lt1"/>
              </a:solidFill>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solidFill>
                <a:schemeClr val="lt1"/>
              </a:solidFill>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solidFill>
                <a:schemeClr val="lt1"/>
              </a:solidFill>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solidFill>
                <a:schemeClr val="lt1"/>
              </a:solidFill>
            </a:endParaRPr>
          </a:p>
          <a:p>
            <a:pPr marL="0" lvl="0" indent="0" algn="l" rtl="0">
              <a:lnSpc>
                <a:spcPct val="90000"/>
              </a:lnSpc>
              <a:spcBef>
                <a:spcPts val="1000"/>
              </a:spcBef>
              <a:spcAft>
                <a:spcPts val="0"/>
              </a:spcAft>
              <a:buClr>
                <a:schemeClr val="dk1"/>
              </a:buClr>
              <a:buSzPts val="2400"/>
              <a:buNone/>
            </a:pPr>
            <a:endParaRPr sz="2400" b="1">
              <a:solidFill>
                <a:schemeClr val="lt1"/>
              </a:solidFill>
              <a:latin typeface="Calibri"/>
              <a:ea typeface="Calibri"/>
              <a:cs typeface="Calibri"/>
              <a:sym typeface="Calibri"/>
            </a:endParaRPr>
          </a:p>
        </p:txBody>
      </p:sp>
      <p:sp>
        <p:nvSpPr>
          <p:cNvPr id="303" name="Google Shape;30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18</a:t>
            </a:fld>
            <a:endParaRPr/>
          </a:p>
        </p:txBody>
      </p:sp>
      <p:pic>
        <p:nvPicPr>
          <p:cNvPr id="304" name="Google Shape;304;p17" descr="A picture containing clipart, dome&#10;&#10;Description automatically generated"/>
          <p:cNvPicPr preferRelativeResize="0"/>
          <p:nvPr/>
        </p:nvPicPr>
        <p:blipFill rotWithShape="1">
          <a:blip r:embed="rId5">
            <a:alphaModFix/>
          </a:blip>
          <a:srcRect/>
          <a:stretch/>
        </p:blipFill>
        <p:spPr>
          <a:xfrm>
            <a:off x="9884954" y="365126"/>
            <a:ext cx="1087846" cy="1218388"/>
          </a:xfrm>
          <a:prstGeom prst="rect">
            <a:avLst/>
          </a:prstGeom>
          <a:noFill/>
          <a:ln>
            <a:noFill/>
          </a:ln>
        </p:spPr>
      </p:pic>
      <p:pic>
        <p:nvPicPr>
          <p:cNvPr id="305" name="Google Shape;305;p17"/>
          <p:cNvPicPr preferRelativeResize="0"/>
          <p:nvPr/>
        </p:nvPicPr>
        <p:blipFill rotWithShape="1">
          <a:blip r:embed="rId6">
            <a:alphaModFix/>
          </a:blip>
          <a:srcRect/>
          <a:stretch/>
        </p:blipFill>
        <p:spPr>
          <a:xfrm>
            <a:off x="-562708" y="195840"/>
            <a:ext cx="13982637" cy="64663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229f21e59e_0_17"/>
          <p:cNvSpPr txBox="1"/>
          <p:nvPr/>
        </p:nvSpPr>
        <p:spPr>
          <a:xfrm>
            <a:off x="605860" y="460624"/>
            <a:ext cx="11080800" cy="3409800"/>
          </a:xfrm>
          <a:prstGeom prst="rect">
            <a:avLst/>
          </a:prstGeom>
          <a:solidFill>
            <a:srgbClr val="F8DAE6"/>
          </a:solidFill>
          <a:ln>
            <a:noFill/>
          </a:ln>
        </p:spPr>
        <p:txBody>
          <a:bodyPr spcFirstLastPara="1" wrap="square" lIns="216000" tIns="216000" rIns="216000" bIns="108000" anchor="t" anchorCtr="0">
            <a:noAutofit/>
          </a:bodyPr>
          <a:lstStyle/>
          <a:p>
            <a:pPr marL="342900" marR="0" lvl="0" indent="-342900" algn="just" rtl="0">
              <a:spcBef>
                <a:spcPts val="0"/>
              </a:spcBef>
              <a:spcAft>
                <a:spcPts val="0"/>
              </a:spcAft>
              <a:buClr>
                <a:srgbClr val="4BA124"/>
              </a:buClr>
              <a:buSzPts val="2400"/>
              <a:buFont typeface="Calibri"/>
              <a:buChar char="►"/>
            </a:pPr>
            <a:r>
              <a:rPr lang="en-GB" sz="2800" i="0" u="none" strike="noStrike" cap="none" dirty="0">
                <a:solidFill>
                  <a:srgbClr val="120E35"/>
                </a:solidFill>
                <a:latin typeface="Calibri"/>
                <a:ea typeface="Calibri"/>
                <a:cs typeface="Calibri"/>
                <a:sym typeface="Calibri"/>
              </a:rPr>
              <a:t>Introduction</a:t>
            </a:r>
            <a:endParaRPr sz="2800" i="0" u="none" strike="noStrike" cap="none" dirty="0">
              <a:solidFill>
                <a:srgbClr val="120E35"/>
              </a:solidFill>
              <a:latin typeface="Calibri"/>
              <a:ea typeface="Calibri"/>
              <a:cs typeface="Calibri"/>
              <a:sym typeface="Calibri"/>
            </a:endParaRPr>
          </a:p>
          <a:p>
            <a:pPr marL="0" marR="0" lvl="0" indent="0" algn="just" rtl="0">
              <a:spcBef>
                <a:spcPts val="0"/>
              </a:spcBef>
              <a:spcAft>
                <a:spcPts val="0"/>
              </a:spcAft>
              <a:buClr>
                <a:schemeClr val="dk1"/>
              </a:buClr>
              <a:buSzPts val="1600"/>
              <a:buFont typeface="Calibri"/>
              <a:buNone/>
            </a:pPr>
            <a:endParaRPr sz="1600" b="0" i="0" u="none" strike="noStrike" cap="none" dirty="0">
              <a:solidFill>
                <a:schemeClr val="dk1"/>
              </a:solidFill>
              <a:latin typeface="Sofia"/>
              <a:ea typeface="Sofia"/>
              <a:cs typeface="Sofia"/>
              <a:sym typeface="Sofia"/>
            </a:endParaRPr>
          </a:p>
          <a:p>
            <a:pPr marL="0" marR="0" lvl="0" indent="0" algn="l" rtl="0">
              <a:spcBef>
                <a:spcPts val="0"/>
              </a:spcBef>
              <a:spcAft>
                <a:spcPts val="0"/>
              </a:spcAft>
              <a:buClr>
                <a:srgbClr val="120E35"/>
              </a:buClr>
              <a:buSzPts val="1800"/>
              <a:buFont typeface="Sofia"/>
              <a:buNone/>
            </a:pPr>
            <a:r>
              <a:rPr lang="en-GB" sz="1800" i="0" u="none" strike="noStrike" cap="none" dirty="0">
                <a:solidFill>
                  <a:srgbClr val="120E35"/>
                </a:solidFill>
                <a:latin typeface="Calibri"/>
                <a:ea typeface="Calibri"/>
                <a:cs typeface="Calibri"/>
                <a:sym typeface="Calibri"/>
              </a:rPr>
              <a:t>The NQT </a:t>
            </a:r>
            <a:r>
              <a:rPr lang="en-GB" sz="1800" dirty="0">
                <a:solidFill>
                  <a:srgbClr val="120E35"/>
                </a:solidFill>
                <a:latin typeface="Calibri"/>
                <a:ea typeface="Calibri"/>
                <a:cs typeface="Calibri"/>
                <a:sym typeface="Calibri"/>
              </a:rPr>
              <a:t>induction has changed. Since September 2021,</a:t>
            </a:r>
            <a:r>
              <a:rPr lang="en-GB" sz="1800" i="0" u="none" strike="noStrike" cap="none" dirty="0">
                <a:solidFill>
                  <a:srgbClr val="120E35"/>
                </a:solidFill>
                <a:latin typeface="Calibri"/>
                <a:ea typeface="Calibri"/>
                <a:cs typeface="Calibri"/>
                <a:sym typeface="Calibri"/>
              </a:rPr>
              <a:t> it</a:t>
            </a:r>
            <a:r>
              <a:rPr lang="en-GB" sz="1800" dirty="0">
                <a:solidFill>
                  <a:srgbClr val="120E35"/>
                </a:solidFill>
                <a:latin typeface="Calibri"/>
                <a:ea typeface="Calibri"/>
                <a:cs typeface="Calibri"/>
                <a:sym typeface="Calibri"/>
              </a:rPr>
              <a:t> has become</a:t>
            </a:r>
            <a:r>
              <a:rPr lang="en-GB" sz="1800" i="0" u="none" strike="noStrike" cap="none" dirty="0">
                <a:solidFill>
                  <a:srgbClr val="120E35"/>
                </a:solidFill>
                <a:latin typeface="Calibri"/>
                <a:ea typeface="Calibri"/>
                <a:cs typeface="Calibri"/>
                <a:sym typeface="Calibri"/>
              </a:rPr>
              <a:t> </a:t>
            </a:r>
            <a:r>
              <a:rPr lang="en-GB" sz="2000" b="1" i="0" u="none" strike="noStrike" cap="none" dirty="0">
                <a:solidFill>
                  <a:srgbClr val="4BA124"/>
                </a:solidFill>
                <a:latin typeface="Calibri"/>
                <a:ea typeface="Calibri"/>
                <a:cs typeface="Calibri"/>
                <a:sym typeface="Calibri"/>
              </a:rPr>
              <a:t>two</a:t>
            </a:r>
            <a:r>
              <a:rPr lang="en-GB" sz="2000" i="0" u="none" strike="noStrike" cap="none" dirty="0">
                <a:solidFill>
                  <a:srgbClr val="120E35"/>
                </a:solidFill>
                <a:latin typeface="Calibri"/>
                <a:ea typeface="Calibri"/>
                <a:cs typeface="Calibri"/>
                <a:sym typeface="Calibri"/>
              </a:rPr>
              <a:t> </a:t>
            </a:r>
            <a:r>
              <a:rPr lang="en-GB" sz="1800" i="0" u="none" strike="noStrike" cap="none" dirty="0">
                <a:solidFill>
                  <a:srgbClr val="120E35"/>
                </a:solidFill>
                <a:latin typeface="Calibri"/>
                <a:ea typeface="Calibri"/>
                <a:cs typeface="Calibri"/>
                <a:sym typeface="Calibri"/>
              </a:rPr>
              <a:t>years. </a:t>
            </a:r>
            <a:endParaRPr dirty="0">
              <a:latin typeface="Calibri"/>
              <a:ea typeface="Calibri"/>
              <a:cs typeface="Calibri"/>
              <a:sym typeface="Calibri"/>
            </a:endParaRPr>
          </a:p>
          <a:p>
            <a:pPr marL="0" marR="0" lvl="0" indent="0" algn="l" rtl="0">
              <a:spcBef>
                <a:spcPts val="0"/>
              </a:spcBef>
              <a:spcAft>
                <a:spcPts val="0"/>
              </a:spcAft>
              <a:buClr>
                <a:srgbClr val="120E35"/>
              </a:buClr>
              <a:buSzPts val="1800"/>
              <a:buFont typeface="Sofia"/>
              <a:buNone/>
            </a:pPr>
            <a:r>
              <a:rPr lang="en-GB" sz="1800" i="0" u="none" strike="noStrike" cap="none" dirty="0">
                <a:solidFill>
                  <a:srgbClr val="120E35"/>
                </a:solidFill>
                <a:latin typeface="Calibri"/>
                <a:ea typeface="Calibri"/>
                <a:cs typeface="Calibri"/>
                <a:sym typeface="Calibri"/>
              </a:rPr>
              <a:t>Why?</a:t>
            </a:r>
            <a:endParaRPr dirty="0">
              <a:latin typeface="Calibri"/>
              <a:ea typeface="Calibri"/>
              <a:cs typeface="Calibri"/>
              <a:sym typeface="Calibri"/>
            </a:endParaRPr>
          </a:p>
          <a:p>
            <a:pPr marL="285750" marR="0" lvl="0" indent="-285750" algn="l" rtl="0">
              <a:spcBef>
                <a:spcPts val="0"/>
              </a:spcBef>
              <a:spcAft>
                <a:spcPts val="0"/>
              </a:spcAft>
              <a:buClr>
                <a:srgbClr val="120E35"/>
              </a:buClr>
              <a:buSzPts val="1800"/>
              <a:buFont typeface="Calibri"/>
              <a:buChar char="-"/>
            </a:pPr>
            <a:r>
              <a:rPr lang="en-GB" sz="1800" i="0" u="none" strike="noStrike" cap="none" dirty="0">
                <a:solidFill>
                  <a:srgbClr val="120E35"/>
                </a:solidFill>
                <a:latin typeface="Calibri"/>
                <a:ea typeface="Calibri"/>
                <a:cs typeface="Calibri"/>
                <a:sym typeface="Calibri"/>
              </a:rPr>
              <a:t>Surveys show that by one in six new teachers leave the profession after only one year; one in three have left within five years of qualifying.</a:t>
            </a:r>
            <a:endParaRPr sz="1800" i="0" u="none" strike="noStrike" cap="none" dirty="0">
              <a:solidFill>
                <a:srgbClr val="120E35"/>
              </a:solidFill>
              <a:latin typeface="Calibri"/>
              <a:ea typeface="Calibri"/>
              <a:cs typeface="Calibri"/>
              <a:sym typeface="Calibri"/>
            </a:endParaRPr>
          </a:p>
          <a:p>
            <a:pPr marL="285750" marR="0" lvl="0" indent="-285750" algn="l" rtl="0">
              <a:spcBef>
                <a:spcPts val="0"/>
              </a:spcBef>
              <a:spcAft>
                <a:spcPts val="0"/>
              </a:spcAft>
              <a:buClr>
                <a:srgbClr val="120E35"/>
              </a:buClr>
              <a:buSzPts val="1800"/>
              <a:buFont typeface="Sofia"/>
              <a:buChar char="-"/>
            </a:pPr>
            <a:r>
              <a:rPr lang="en-GB" sz="1800" i="0" u="none" strike="noStrike" cap="none" dirty="0">
                <a:solidFill>
                  <a:srgbClr val="120E35"/>
                </a:solidFill>
                <a:latin typeface="Calibri"/>
                <a:ea typeface="Calibri"/>
                <a:cs typeface="Calibri"/>
                <a:sym typeface="Calibri"/>
              </a:rPr>
              <a:t>The learning curve is steepest during the early years of teaching so the plan is to provide improved support for </a:t>
            </a:r>
            <a:r>
              <a:rPr lang="en-GB" sz="1800" b="1" i="0" u="none" strike="noStrike" cap="none" dirty="0">
                <a:solidFill>
                  <a:srgbClr val="4BA124"/>
                </a:solidFill>
                <a:latin typeface="Calibri"/>
                <a:ea typeface="Calibri"/>
                <a:cs typeface="Calibri"/>
                <a:sym typeface="Calibri"/>
              </a:rPr>
              <a:t>Early Career Teachers </a:t>
            </a:r>
            <a:r>
              <a:rPr lang="en-GB" sz="1800" i="0" u="none" strike="noStrike" cap="none" dirty="0">
                <a:solidFill>
                  <a:srgbClr val="120E35"/>
                </a:solidFill>
                <a:latin typeface="Calibri"/>
                <a:ea typeface="Calibri"/>
                <a:cs typeface="Calibri"/>
                <a:sym typeface="Calibri"/>
              </a:rPr>
              <a:t>(</a:t>
            </a:r>
            <a:r>
              <a:rPr lang="en-GB" sz="1800" b="1" i="0" u="none" strike="noStrike" cap="none" dirty="0">
                <a:solidFill>
                  <a:srgbClr val="4BA124"/>
                </a:solidFill>
                <a:latin typeface="Calibri"/>
                <a:ea typeface="Calibri"/>
                <a:cs typeface="Calibri"/>
                <a:sym typeface="Calibri"/>
              </a:rPr>
              <a:t>ECTs</a:t>
            </a:r>
            <a:r>
              <a:rPr lang="en-GB" sz="1800" i="0" u="none" strike="noStrike" cap="none" dirty="0">
                <a:solidFill>
                  <a:srgbClr val="120E35"/>
                </a:solidFill>
                <a:latin typeface="Calibri"/>
                <a:ea typeface="Calibri"/>
                <a:cs typeface="Calibri"/>
                <a:sym typeface="Calibri"/>
              </a:rPr>
              <a:t>). </a:t>
            </a:r>
            <a:endParaRPr dirty="0">
              <a:latin typeface="Calibri"/>
              <a:ea typeface="Calibri"/>
              <a:cs typeface="Calibri"/>
              <a:sym typeface="Calibri"/>
            </a:endParaRPr>
          </a:p>
          <a:p>
            <a:pPr marL="285750" marR="0" lvl="0" indent="-285750" algn="l" rtl="0">
              <a:spcBef>
                <a:spcPts val="0"/>
              </a:spcBef>
              <a:spcAft>
                <a:spcPts val="0"/>
              </a:spcAft>
              <a:buClr>
                <a:srgbClr val="120E35"/>
              </a:buClr>
              <a:buSzPts val="1800"/>
              <a:buFont typeface="Calibri"/>
              <a:buChar char="-"/>
            </a:pPr>
            <a:r>
              <a:rPr lang="en-GB" sz="1800" i="0" u="none" strike="noStrike" cap="none" dirty="0">
                <a:solidFill>
                  <a:srgbClr val="120E35"/>
                </a:solidFill>
                <a:latin typeface="Calibri"/>
                <a:ea typeface="Calibri"/>
                <a:cs typeface="Calibri"/>
                <a:sym typeface="Calibri"/>
              </a:rPr>
              <a:t>The DfE references the training that is undertaken in other ‘esteemed professions’ (e.g. medicine and law) and the support that those seeking a career in those areas receive in order to become a professional.</a:t>
            </a:r>
            <a:endParaRPr sz="1800" i="0" u="none" strike="noStrike" cap="none" dirty="0">
              <a:solidFill>
                <a:srgbClr val="120E35"/>
              </a:solidFill>
              <a:latin typeface="Calibri"/>
              <a:ea typeface="Calibri"/>
              <a:cs typeface="Calibri"/>
              <a:sym typeface="Calibri"/>
            </a:endParaRPr>
          </a:p>
        </p:txBody>
      </p:sp>
      <p:grpSp>
        <p:nvGrpSpPr>
          <p:cNvPr id="102" name="Google Shape;102;g1229f21e59e_0_17"/>
          <p:cNvGrpSpPr/>
          <p:nvPr/>
        </p:nvGrpSpPr>
        <p:grpSpPr>
          <a:xfrm>
            <a:off x="493953" y="6440675"/>
            <a:ext cx="1227423" cy="153900"/>
            <a:chOff x="299405" y="6581924"/>
            <a:chExt cx="920590" cy="153900"/>
          </a:xfrm>
        </p:grpSpPr>
        <p:sp>
          <p:nvSpPr>
            <p:cNvPr id="103" name="Google Shape;103;g1229f21e59e_0_17">
              <a:hlinkClick r:id="" action="ppaction://noaction"/>
            </p:cNvPr>
            <p:cNvSpPr/>
            <p:nvPr/>
          </p:nvSpPr>
          <p:spPr>
            <a:xfrm rot="-5400000" flipH="1">
              <a:off x="291005" y="6605576"/>
              <a:ext cx="123300" cy="106500"/>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04" name="Google Shape;104;g1229f21e59e_0_17">
              <a:hlinkClick r:id="" action="ppaction://noaction"/>
            </p:cNvPr>
            <p:cNvSpPr txBox="1"/>
            <p:nvPr/>
          </p:nvSpPr>
          <p:spPr>
            <a:xfrm>
              <a:off x="454395" y="6581924"/>
              <a:ext cx="765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000"/>
                <a:buFont typeface="Roboto"/>
                <a:buNone/>
              </a:pPr>
              <a:r>
                <a:rPr lang="en-GB" sz="1000" b="1" i="0" u="none" strike="noStrike" cap="none">
                  <a:solidFill>
                    <a:schemeClr val="dk1"/>
                  </a:solidFill>
                  <a:latin typeface="Roboto"/>
                  <a:ea typeface="Roboto"/>
                  <a:cs typeface="Roboto"/>
                  <a:sym typeface="Roboto"/>
                </a:rPr>
                <a:t>Contents</a:t>
              </a:r>
              <a:endParaRPr sz="1800" b="0" i="0" u="none" strike="noStrike" cap="none">
                <a:solidFill>
                  <a:schemeClr val="dk1"/>
                </a:solidFill>
                <a:latin typeface="Calibri"/>
                <a:ea typeface="Calibri"/>
                <a:cs typeface="Calibri"/>
                <a:sym typeface="Calibri"/>
              </a:endParaRPr>
            </a:p>
          </p:txBody>
        </p:sp>
      </p:grpSp>
      <p:sp>
        <p:nvSpPr>
          <p:cNvPr id="105" name="Google Shape;105;g1229f21e59e_0_17"/>
          <p:cNvSpPr txBox="1"/>
          <p:nvPr/>
        </p:nvSpPr>
        <p:spPr>
          <a:xfrm>
            <a:off x="605860" y="3965559"/>
            <a:ext cx="11080800" cy="2192700"/>
          </a:xfrm>
          <a:prstGeom prst="rect">
            <a:avLst/>
          </a:prstGeom>
          <a:solidFill>
            <a:srgbClr val="1550C8"/>
          </a:solidFill>
          <a:ln>
            <a:noFill/>
          </a:ln>
        </p:spPr>
        <p:txBody>
          <a:bodyPr spcFirstLastPara="1" wrap="square" lIns="216000" tIns="144000" rIns="216000" bIns="144000" anchor="t" anchorCtr="0">
            <a:noAutofit/>
          </a:bodyPr>
          <a:lstStyle/>
          <a:p>
            <a:pPr marL="0" marR="0" lvl="0" indent="0" algn="l" rtl="0">
              <a:spcBef>
                <a:spcPts val="0"/>
              </a:spcBef>
              <a:spcAft>
                <a:spcPts val="0"/>
              </a:spcAft>
              <a:buNone/>
            </a:pPr>
            <a:r>
              <a:rPr lang="en-GB" sz="1800" i="0" u="none" strike="noStrike" cap="none">
                <a:solidFill>
                  <a:schemeClr val="lt1"/>
                </a:solidFill>
                <a:latin typeface="Calibri"/>
                <a:ea typeface="Calibri"/>
                <a:cs typeface="Calibri"/>
                <a:sym typeface="Calibri"/>
              </a:rPr>
              <a:t>“The Early Career Framework (ECF) underpins an entitlement to a fully-funded, two-year package of structured training and support for early career teachers linked to the best available research evidence. The package of reforms will ensure new teachers have dedicated time set aside to focus on their development. </a:t>
            </a:r>
            <a:endParaRPr>
              <a:latin typeface="Calibri"/>
              <a:ea typeface="Calibri"/>
              <a:cs typeface="Calibri"/>
              <a:sym typeface="Calibri"/>
            </a:endParaRPr>
          </a:p>
          <a:p>
            <a:pPr marL="0" marR="0" lvl="0" indent="0" algn="l" rtl="0">
              <a:spcBef>
                <a:spcPts val="0"/>
              </a:spcBef>
              <a:spcAft>
                <a:spcPts val="0"/>
              </a:spcAft>
              <a:buNone/>
            </a:pPr>
            <a:r>
              <a:rPr lang="en-GB" sz="1800" i="0" u="none" strike="noStrike" cap="none">
                <a:solidFill>
                  <a:schemeClr val="lt1"/>
                </a:solidFill>
                <a:latin typeface="Calibri"/>
                <a:ea typeface="Calibri"/>
                <a:cs typeface="Calibri"/>
                <a:sym typeface="Calibri"/>
              </a:rPr>
              <a:t>Our vision is for the ECF to build on high-quality Initial Teacher Training (ITT) and become the cornerstone of a successful career in teaching.” *</a:t>
            </a:r>
            <a:endParaRPr sz="1800" i="0" u="none" strike="noStrike" cap="none">
              <a:solidFill>
                <a:schemeClr val="dk1"/>
              </a:solidFill>
              <a:latin typeface="Calibri"/>
              <a:ea typeface="Calibri"/>
              <a:cs typeface="Calibri"/>
              <a:sym typeface="Calibri"/>
            </a:endParaRPr>
          </a:p>
        </p:txBody>
      </p:sp>
      <p:sp>
        <p:nvSpPr>
          <p:cNvPr id="106" name="Google Shape;106;g1229f21e59e_0_17"/>
          <p:cNvSpPr txBox="1"/>
          <p:nvPr/>
        </p:nvSpPr>
        <p:spPr>
          <a:xfrm>
            <a:off x="399207" y="6379119"/>
            <a:ext cx="11393700" cy="2154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SzPts val="1400"/>
              <a:buFont typeface="Sofia"/>
              <a:buNone/>
            </a:pPr>
            <a:r>
              <a:rPr lang="en-GB" sz="1400" i="0" u="none" strike="noStrike" cap="none">
                <a:solidFill>
                  <a:schemeClr val="lt1"/>
                </a:solidFill>
                <a:latin typeface="Calibri"/>
                <a:ea typeface="Calibri"/>
                <a:cs typeface="Calibri"/>
                <a:sym typeface="Calibri"/>
              </a:rPr>
              <a:t>*</a:t>
            </a:r>
            <a:r>
              <a:rPr lang="en-GB" sz="1400" b="1" i="0" u="sng" strike="noStrike" cap="none">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Early Career Framework</a:t>
            </a:r>
            <a:r>
              <a:rPr lang="en-GB" sz="1400" b="1" i="0" u="none" strike="noStrike" cap="none">
                <a:solidFill>
                  <a:schemeClr val="lt1"/>
                </a:solidFill>
                <a:latin typeface="Calibri"/>
                <a:ea typeface="Calibri"/>
                <a:cs typeface="Calibri"/>
                <a:sym typeface="Calibri"/>
              </a:rPr>
              <a:t>,</a:t>
            </a:r>
            <a:r>
              <a:rPr lang="en-GB" sz="1400" b="1" i="0" u="none" strike="noStrike" cap="none">
                <a:solidFill>
                  <a:schemeClr val="dk1"/>
                </a:solidFill>
                <a:latin typeface="Calibri"/>
                <a:ea typeface="Calibri"/>
                <a:cs typeface="Calibri"/>
                <a:sym typeface="Calibri"/>
              </a:rPr>
              <a:t> January 2019</a:t>
            </a:r>
            <a:endParaRPr sz="1400" i="0" u="none" strike="noStrike" cap="none">
              <a:solidFill>
                <a:schemeClr val="dk1"/>
              </a:solidFill>
              <a:latin typeface="Calibri"/>
              <a:ea typeface="Calibri"/>
              <a:cs typeface="Calibri"/>
              <a:sym typeface="Calibri"/>
            </a:endParaRPr>
          </a:p>
        </p:txBody>
      </p:sp>
      <p:sp>
        <p:nvSpPr>
          <p:cNvPr id="107" name="Google Shape;107;g1229f21e59e_0_17"/>
          <p:cNvSpPr/>
          <p:nvPr/>
        </p:nvSpPr>
        <p:spPr>
          <a:xfrm>
            <a:off x="0" y="6689807"/>
            <a:ext cx="12192000" cy="168300"/>
          </a:xfrm>
          <a:prstGeom prst="rect">
            <a:avLst/>
          </a:prstGeom>
          <a:solidFill>
            <a:srgbClr val="120E3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g1229f21e59e_0_17"/>
          <p:cNvSpPr/>
          <p:nvPr/>
        </p:nvSpPr>
        <p:spPr>
          <a:xfrm>
            <a:off x="0" y="6689807"/>
            <a:ext cx="12192000" cy="52200"/>
          </a:xfrm>
          <a:prstGeom prst="rect">
            <a:avLst/>
          </a:prstGeom>
          <a:solidFill>
            <a:srgbClr val="4BA124"/>
          </a:solidFill>
          <a:ln w="12700" cap="flat" cmpd="sng">
            <a:solidFill>
              <a:srgbClr val="4BA1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childTnLst>
                                </p:cTn>
                              </p:par>
                              <p:par>
                                <p:cTn id="8" presetID="10" presetClass="entr" presetSubtype="0" fill="hold" nodeType="withEffect">
                                  <p:stCondLst>
                                    <p:cond delay="1000"/>
                                  </p:stCondLst>
                                  <p:childTnLst>
                                    <p:set>
                                      <p:cBhvr>
                                        <p:cTn id="9" dur="1" fill="hold">
                                          <p:stCondLst>
                                            <p:cond delay="0"/>
                                          </p:stCondLst>
                                        </p:cTn>
                                        <p:tgtEl>
                                          <p:spTgt spid="101">
                                            <p:txEl>
                                              <p:pRg st="0" end="0"/>
                                            </p:txEl>
                                          </p:spTgt>
                                        </p:tgtEl>
                                        <p:attrNameLst>
                                          <p:attrName>style.visibility</p:attrName>
                                        </p:attrNameLst>
                                      </p:cBhvr>
                                      <p:to>
                                        <p:strVal val="visible"/>
                                      </p:to>
                                    </p:set>
                                    <p:animEffect transition="in" filter="fade">
                                      <p:cBhvr>
                                        <p:cTn id="10" dur="500"/>
                                        <p:tgtEl>
                                          <p:spTgt spid="101">
                                            <p:txEl>
                                              <p:pRg st="0" end="0"/>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101">
                                            <p:txEl>
                                              <p:pRg st="1" end="1"/>
                                            </p:txEl>
                                          </p:spTgt>
                                        </p:tgtEl>
                                        <p:attrNameLst>
                                          <p:attrName>style.visibility</p:attrName>
                                        </p:attrNameLst>
                                      </p:cBhvr>
                                      <p:to>
                                        <p:strVal val="visible"/>
                                      </p:to>
                                    </p:set>
                                    <p:animEffect transition="in" filter="fade">
                                      <p:cBhvr>
                                        <p:cTn id="13" dur="500"/>
                                        <p:tgtEl>
                                          <p:spTgt spid="101">
                                            <p:txEl>
                                              <p:pRg st="1" end="1"/>
                                            </p:txEl>
                                          </p:spTgt>
                                        </p:tgtEl>
                                      </p:cBhvr>
                                    </p:animEffect>
                                  </p:childTnLst>
                                </p:cTn>
                              </p:par>
                              <p:par>
                                <p:cTn id="14" presetID="10" presetClass="entr" presetSubtype="0" fill="hold" nodeType="withEffect">
                                  <p:stCondLst>
                                    <p:cond delay="1000"/>
                                  </p:stCondLst>
                                  <p:childTnLst>
                                    <p:set>
                                      <p:cBhvr>
                                        <p:cTn id="15" dur="1" fill="hold">
                                          <p:stCondLst>
                                            <p:cond delay="0"/>
                                          </p:stCondLst>
                                        </p:cTn>
                                        <p:tgtEl>
                                          <p:spTgt spid="101">
                                            <p:txEl>
                                              <p:pRg st="2" end="2"/>
                                            </p:txEl>
                                          </p:spTgt>
                                        </p:tgtEl>
                                        <p:attrNameLst>
                                          <p:attrName>style.visibility</p:attrName>
                                        </p:attrNameLst>
                                      </p:cBhvr>
                                      <p:to>
                                        <p:strVal val="visible"/>
                                      </p:to>
                                    </p:set>
                                    <p:animEffect transition="in" filter="fade">
                                      <p:cBhvr>
                                        <p:cTn id="16" dur="500"/>
                                        <p:tgtEl>
                                          <p:spTgt spid="101">
                                            <p:txEl>
                                              <p:pRg st="2" end="2"/>
                                            </p:txEl>
                                          </p:spTgt>
                                        </p:tgtEl>
                                      </p:cBhvr>
                                    </p:animEffect>
                                  </p:childTnLst>
                                </p:cTn>
                              </p:par>
                              <p:par>
                                <p:cTn id="17" presetID="10" presetClass="entr" presetSubtype="0" fill="hold" nodeType="withEffect">
                                  <p:stCondLst>
                                    <p:cond delay="1000"/>
                                  </p:stCondLst>
                                  <p:childTnLst>
                                    <p:set>
                                      <p:cBhvr>
                                        <p:cTn id="18" dur="1" fill="hold">
                                          <p:stCondLst>
                                            <p:cond delay="0"/>
                                          </p:stCondLst>
                                        </p:cTn>
                                        <p:tgtEl>
                                          <p:spTgt spid="101">
                                            <p:txEl>
                                              <p:pRg st="3" end="3"/>
                                            </p:txEl>
                                          </p:spTgt>
                                        </p:tgtEl>
                                        <p:attrNameLst>
                                          <p:attrName>style.visibility</p:attrName>
                                        </p:attrNameLst>
                                      </p:cBhvr>
                                      <p:to>
                                        <p:strVal val="visible"/>
                                      </p:to>
                                    </p:set>
                                    <p:animEffect transition="in" filter="fade">
                                      <p:cBhvr>
                                        <p:cTn id="19" dur="500"/>
                                        <p:tgtEl>
                                          <p:spTgt spid="101">
                                            <p:txEl>
                                              <p:pRg st="3" end="3"/>
                                            </p:txEl>
                                          </p:spTgt>
                                        </p:tgtEl>
                                      </p:cBhvr>
                                    </p:animEffect>
                                  </p:childTnLst>
                                </p:cTn>
                              </p:par>
                              <p:par>
                                <p:cTn id="20" presetID="10" presetClass="entr" presetSubtype="0" fill="hold" nodeType="withEffect">
                                  <p:stCondLst>
                                    <p:cond delay="1000"/>
                                  </p:stCondLst>
                                  <p:childTnLst>
                                    <p:set>
                                      <p:cBhvr>
                                        <p:cTn id="21" dur="1" fill="hold">
                                          <p:stCondLst>
                                            <p:cond delay="0"/>
                                          </p:stCondLst>
                                        </p:cTn>
                                        <p:tgtEl>
                                          <p:spTgt spid="101">
                                            <p:txEl>
                                              <p:pRg st="4" end="4"/>
                                            </p:txEl>
                                          </p:spTgt>
                                        </p:tgtEl>
                                        <p:attrNameLst>
                                          <p:attrName>style.visibility</p:attrName>
                                        </p:attrNameLst>
                                      </p:cBhvr>
                                      <p:to>
                                        <p:strVal val="visible"/>
                                      </p:to>
                                    </p:set>
                                    <p:animEffect transition="in" filter="fade">
                                      <p:cBhvr>
                                        <p:cTn id="22" dur="500"/>
                                        <p:tgtEl>
                                          <p:spTgt spid="101">
                                            <p:txEl>
                                              <p:pRg st="4" end="4"/>
                                            </p:txEl>
                                          </p:spTgt>
                                        </p:tgtEl>
                                      </p:cBhvr>
                                    </p:animEffect>
                                  </p:childTnLst>
                                </p:cTn>
                              </p:par>
                              <p:par>
                                <p:cTn id="23" presetID="10" presetClass="entr" presetSubtype="0" fill="hold" nodeType="withEffect">
                                  <p:stCondLst>
                                    <p:cond delay="1000"/>
                                  </p:stCondLst>
                                  <p:childTnLst>
                                    <p:set>
                                      <p:cBhvr>
                                        <p:cTn id="24" dur="1" fill="hold">
                                          <p:stCondLst>
                                            <p:cond delay="0"/>
                                          </p:stCondLst>
                                        </p:cTn>
                                        <p:tgtEl>
                                          <p:spTgt spid="101">
                                            <p:txEl>
                                              <p:pRg st="5" end="5"/>
                                            </p:txEl>
                                          </p:spTgt>
                                        </p:tgtEl>
                                        <p:attrNameLst>
                                          <p:attrName>style.visibility</p:attrName>
                                        </p:attrNameLst>
                                      </p:cBhvr>
                                      <p:to>
                                        <p:strVal val="visible"/>
                                      </p:to>
                                    </p:set>
                                    <p:animEffect transition="in" filter="fade">
                                      <p:cBhvr>
                                        <p:cTn id="25" dur="500"/>
                                        <p:tgtEl>
                                          <p:spTgt spid="101">
                                            <p:txEl>
                                              <p:pRg st="5" end="5"/>
                                            </p:txEl>
                                          </p:spTgt>
                                        </p:tgtEl>
                                      </p:cBhvr>
                                    </p:animEffect>
                                  </p:childTnLst>
                                </p:cTn>
                              </p:par>
                              <p:par>
                                <p:cTn id="26" presetID="10" presetClass="entr" presetSubtype="0" fill="hold" nodeType="withEffect">
                                  <p:stCondLst>
                                    <p:cond delay="1000"/>
                                  </p:stCondLst>
                                  <p:childTnLst>
                                    <p:set>
                                      <p:cBhvr>
                                        <p:cTn id="27" dur="1" fill="hold">
                                          <p:stCondLst>
                                            <p:cond delay="0"/>
                                          </p:stCondLst>
                                        </p:cTn>
                                        <p:tgtEl>
                                          <p:spTgt spid="101">
                                            <p:txEl>
                                              <p:pRg st="6" end="6"/>
                                            </p:txEl>
                                          </p:spTgt>
                                        </p:tgtEl>
                                        <p:attrNameLst>
                                          <p:attrName>style.visibility</p:attrName>
                                        </p:attrNameLst>
                                      </p:cBhvr>
                                      <p:to>
                                        <p:strVal val="visible"/>
                                      </p:to>
                                    </p:set>
                                    <p:animEffect transition="in" filter="fade">
                                      <p:cBhvr>
                                        <p:cTn id="28" dur="500"/>
                                        <p:tgtEl>
                                          <p:spTgt spid="101">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5"/>
                                        </p:tgtEl>
                                        <p:attrNameLst>
                                          <p:attrName>style.visibility</p:attrName>
                                        </p:attrNameLst>
                                      </p:cBhvr>
                                      <p:to>
                                        <p:strVal val="visible"/>
                                      </p:to>
                                    </p:set>
                                    <p:animEffect transition="in" filter="fade">
                                      <p:cBhvr>
                                        <p:cTn id="33" dur="500"/>
                                        <p:tgtEl>
                                          <p:spTgt spid="105"/>
                                        </p:tgtEl>
                                      </p:cBhvr>
                                    </p:animEffect>
                                  </p:childTnLst>
                                </p:cTn>
                              </p:par>
                              <p:par>
                                <p:cTn id="34" presetID="10" presetClass="entr" presetSubtype="0" fill="hold" nodeType="with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fade">
                                      <p:cBhvr>
                                        <p:cTn id="36"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1229f21e59e_0_28"/>
          <p:cNvSpPr/>
          <p:nvPr/>
        </p:nvSpPr>
        <p:spPr>
          <a:xfrm>
            <a:off x="14811" y="59025"/>
            <a:ext cx="12192000" cy="6870000"/>
          </a:xfrm>
          <a:prstGeom prst="rect">
            <a:avLst/>
          </a:prstGeom>
          <a:solidFill>
            <a:schemeClr val="lt1">
              <a:alpha val="843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grpSp>
        <p:nvGrpSpPr>
          <p:cNvPr id="114" name="Google Shape;114;g1229f21e59e_0_28"/>
          <p:cNvGrpSpPr/>
          <p:nvPr/>
        </p:nvGrpSpPr>
        <p:grpSpPr>
          <a:xfrm>
            <a:off x="399197" y="6581924"/>
            <a:ext cx="1227423" cy="153900"/>
            <a:chOff x="299405" y="6581924"/>
            <a:chExt cx="920590" cy="153900"/>
          </a:xfrm>
        </p:grpSpPr>
        <p:sp>
          <p:nvSpPr>
            <p:cNvPr id="115" name="Google Shape;115;g1229f21e59e_0_28">
              <a:hlinkClick r:id="rId3" action="ppaction://hlinksldjump"/>
            </p:cNvPr>
            <p:cNvSpPr/>
            <p:nvPr/>
          </p:nvSpPr>
          <p:spPr>
            <a:xfrm rot="-5400000" flipH="1">
              <a:off x="291005" y="6605576"/>
              <a:ext cx="123300" cy="106500"/>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sp>
          <p:nvSpPr>
            <p:cNvPr id="116" name="Google Shape;116;g1229f21e59e_0_28">
              <a:hlinkClick r:id="rId3" action="ppaction://hlinksldjump"/>
            </p:cNvPr>
            <p:cNvSpPr txBox="1"/>
            <p:nvPr/>
          </p:nvSpPr>
          <p:spPr>
            <a:xfrm>
              <a:off x="454395" y="6581924"/>
              <a:ext cx="765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000"/>
                <a:buFont typeface="Roboto"/>
                <a:buNone/>
              </a:pPr>
              <a:r>
                <a:rPr lang="en-GB" sz="1000" b="1" i="0" u="none" strike="noStrike" cap="none">
                  <a:solidFill>
                    <a:schemeClr val="dk1"/>
                  </a:solidFill>
                  <a:latin typeface="Roboto"/>
                  <a:ea typeface="Roboto"/>
                  <a:cs typeface="Roboto"/>
                  <a:sym typeface="Roboto"/>
                </a:rPr>
                <a:t>Contents</a:t>
              </a:r>
              <a:endParaRPr sz="1800" b="0" i="0" u="none" strike="noStrike" cap="none">
                <a:solidFill>
                  <a:schemeClr val="dk1"/>
                </a:solidFill>
                <a:latin typeface="Calibri"/>
                <a:ea typeface="Calibri"/>
                <a:cs typeface="Calibri"/>
                <a:sym typeface="Calibri"/>
              </a:endParaRPr>
            </a:p>
          </p:txBody>
        </p:sp>
      </p:grpSp>
      <p:sp>
        <p:nvSpPr>
          <p:cNvPr id="117" name="Google Shape;117;g1229f21e59e_0_28"/>
          <p:cNvSpPr txBox="1"/>
          <p:nvPr/>
        </p:nvSpPr>
        <p:spPr>
          <a:xfrm>
            <a:off x="2561150" y="1738325"/>
            <a:ext cx="8993100" cy="785700"/>
          </a:xfrm>
          <a:prstGeom prst="rect">
            <a:avLst/>
          </a:prstGeom>
          <a:solidFill>
            <a:schemeClr val="lt1"/>
          </a:solidFill>
          <a:ln w="38100" cap="flat" cmpd="sng">
            <a:solidFill>
              <a:srgbClr val="3A4F9D"/>
            </a:solidFill>
            <a:prstDash val="solid"/>
            <a:miter lim="800000"/>
            <a:headEnd type="none" w="sm" len="sm"/>
            <a:tailEnd type="none" w="sm" len="sm"/>
          </a:ln>
        </p:spPr>
        <p:txBody>
          <a:bodyPr spcFirstLastPara="1" wrap="square" lIns="216000" tIns="144000" rIns="216000" bIns="144000" anchor="t" anchorCtr="0">
            <a:noAutofit/>
          </a:bodyPr>
          <a:lstStyle/>
          <a:p>
            <a:pPr marL="0" marR="0" lvl="0" indent="0" algn="l" rtl="0">
              <a:spcBef>
                <a:spcPts val="0"/>
              </a:spcBef>
              <a:spcAft>
                <a:spcPts val="0"/>
              </a:spcAft>
              <a:buClr>
                <a:schemeClr val="dk1"/>
              </a:buClr>
              <a:buSzPts val="1600"/>
              <a:buFont typeface="Roboto"/>
              <a:buNone/>
            </a:pPr>
            <a:r>
              <a:rPr lang="en-GB" sz="1800" i="0" u="none" strike="noStrike" cap="none">
                <a:solidFill>
                  <a:schemeClr val="dk1"/>
                </a:solidFill>
                <a:latin typeface="Calibri"/>
                <a:ea typeface="Calibri"/>
                <a:cs typeface="Calibri"/>
                <a:sym typeface="Calibri"/>
              </a:rPr>
              <a:t>ECTs will undertake 2 years of extended support and training, supported by the Appropriate Body and HT.</a:t>
            </a:r>
            <a:endParaRPr sz="1800" i="0" u="none" strike="noStrike" cap="none">
              <a:solidFill>
                <a:schemeClr val="dk1"/>
              </a:solidFill>
              <a:latin typeface="Calibri"/>
              <a:ea typeface="Calibri"/>
              <a:cs typeface="Calibri"/>
              <a:sym typeface="Calibri"/>
            </a:endParaRPr>
          </a:p>
        </p:txBody>
      </p:sp>
      <p:sp>
        <p:nvSpPr>
          <p:cNvPr id="118" name="Google Shape;118;g1229f21e59e_0_28"/>
          <p:cNvSpPr txBox="1"/>
          <p:nvPr/>
        </p:nvSpPr>
        <p:spPr>
          <a:xfrm>
            <a:off x="605850" y="1738325"/>
            <a:ext cx="1815900" cy="2817000"/>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Clr>
                <a:schemeClr val="lt1"/>
              </a:buClr>
              <a:buSzPts val="1600"/>
              <a:buFont typeface="Roboto"/>
              <a:buNone/>
            </a:pPr>
            <a:r>
              <a:rPr lang="en-GB" sz="1600" b="1" i="0" u="none" strike="noStrike" cap="none">
                <a:solidFill>
                  <a:schemeClr val="lt1"/>
                </a:solidFill>
                <a:latin typeface="Calibri"/>
                <a:ea typeface="Calibri"/>
                <a:cs typeface="Calibri"/>
                <a:sym typeface="Calibri"/>
              </a:rPr>
              <a:t>Changes to statutory induction arrangements from September 2021</a:t>
            </a:r>
            <a:endParaRPr sz="1800" i="0" u="none" strike="noStrike" cap="none">
              <a:solidFill>
                <a:schemeClr val="dk1"/>
              </a:solidFill>
              <a:latin typeface="Calibri"/>
              <a:ea typeface="Calibri"/>
              <a:cs typeface="Calibri"/>
              <a:sym typeface="Calibri"/>
            </a:endParaRPr>
          </a:p>
        </p:txBody>
      </p:sp>
      <p:sp>
        <p:nvSpPr>
          <p:cNvPr id="119" name="Google Shape;119;g1229f21e59e_0_28"/>
          <p:cNvSpPr txBox="1"/>
          <p:nvPr/>
        </p:nvSpPr>
        <p:spPr>
          <a:xfrm>
            <a:off x="2561075" y="2618575"/>
            <a:ext cx="8993100" cy="770100"/>
          </a:xfrm>
          <a:prstGeom prst="rect">
            <a:avLst/>
          </a:prstGeom>
          <a:solidFill>
            <a:schemeClr val="lt1"/>
          </a:solidFill>
          <a:ln w="38100" cap="flat" cmpd="sng">
            <a:solidFill>
              <a:srgbClr val="3A4F9D"/>
            </a:solidFill>
            <a:prstDash val="solid"/>
            <a:miter lim="800000"/>
            <a:headEnd type="none" w="sm" len="sm"/>
            <a:tailEnd type="none" w="sm" len="sm"/>
          </a:ln>
        </p:spPr>
        <p:txBody>
          <a:bodyPr spcFirstLastPara="1" wrap="square" lIns="216000" tIns="144000" rIns="216000" bIns="144000" anchor="t" anchorCtr="0">
            <a:noAutofit/>
          </a:bodyPr>
          <a:lstStyle/>
          <a:p>
            <a:pPr marL="0" marR="0" lvl="0" indent="0" algn="l" rtl="0">
              <a:spcBef>
                <a:spcPts val="0"/>
              </a:spcBef>
              <a:spcAft>
                <a:spcPts val="0"/>
              </a:spcAft>
              <a:buClr>
                <a:schemeClr val="dk1"/>
              </a:buClr>
              <a:buSzPts val="1600"/>
              <a:buFont typeface="Roboto"/>
              <a:buNone/>
            </a:pPr>
            <a:r>
              <a:rPr lang="en-GB" sz="1800" i="0" u="none" strike="noStrike" cap="none" dirty="0">
                <a:solidFill>
                  <a:schemeClr val="dk1"/>
                </a:solidFill>
                <a:latin typeface="Calibri"/>
                <a:ea typeface="Calibri"/>
                <a:cs typeface="Calibri"/>
                <a:sym typeface="Calibri"/>
              </a:rPr>
              <a:t>ECTs in their second year of teaching are entitled to 5% of time away from the classroom</a:t>
            </a:r>
            <a:r>
              <a:rPr lang="en-GB" sz="1600" i="0" u="none" strike="noStrike" cap="none" dirty="0">
                <a:solidFill>
                  <a:schemeClr val="dk1"/>
                </a:solidFill>
                <a:latin typeface="Calibri"/>
                <a:ea typeface="Calibri"/>
                <a:cs typeface="Calibri"/>
                <a:sym typeface="Calibri"/>
              </a:rPr>
              <a:t>. </a:t>
            </a:r>
            <a:endParaRPr sz="1600" i="0" u="none" strike="noStrike" cap="none" dirty="0">
              <a:solidFill>
                <a:schemeClr val="dk1"/>
              </a:solidFill>
              <a:latin typeface="Calibri"/>
              <a:ea typeface="Calibri"/>
              <a:cs typeface="Calibri"/>
              <a:sym typeface="Calibri"/>
            </a:endParaRPr>
          </a:p>
        </p:txBody>
      </p:sp>
      <p:sp>
        <p:nvSpPr>
          <p:cNvPr id="120" name="Google Shape;120;g1229f21e59e_0_28"/>
          <p:cNvSpPr txBox="1"/>
          <p:nvPr/>
        </p:nvSpPr>
        <p:spPr>
          <a:xfrm>
            <a:off x="2565125" y="4676775"/>
            <a:ext cx="6264600" cy="537900"/>
          </a:xfrm>
          <a:prstGeom prst="rect">
            <a:avLst/>
          </a:prstGeom>
          <a:solidFill>
            <a:schemeClr val="lt1"/>
          </a:solidFill>
          <a:ln w="38100" cap="flat" cmpd="sng">
            <a:solidFill>
              <a:srgbClr val="3A4F9D"/>
            </a:solidFill>
            <a:prstDash val="solid"/>
            <a:miter lim="800000"/>
            <a:headEnd type="none" w="sm" len="sm"/>
            <a:tailEnd type="none" w="sm" len="sm"/>
          </a:ln>
        </p:spPr>
        <p:txBody>
          <a:bodyPr spcFirstLastPara="1" wrap="square" lIns="216000" tIns="144000" rIns="216000" bIns="144000" anchor="t" anchorCtr="0">
            <a:noAutofit/>
          </a:bodyPr>
          <a:lstStyle/>
          <a:p>
            <a:pPr marL="0" marR="0" lvl="0" indent="0" algn="l" rtl="0">
              <a:spcBef>
                <a:spcPts val="0"/>
              </a:spcBef>
              <a:spcAft>
                <a:spcPts val="0"/>
              </a:spcAft>
              <a:buNone/>
            </a:pPr>
            <a:r>
              <a:rPr lang="en-GB" sz="1800" i="0" u="none" strike="noStrike" cap="none" dirty="0">
                <a:solidFill>
                  <a:schemeClr val="dk1"/>
                </a:solidFill>
                <a:latin typeface="Calibri"/>
                <a:ea typeface="Calibri"/>
                <a:cs typeface="Calibri"/>
                <a:sym typeface="Calibri"/>
              </a:rPr>
              <a:t>at the end of Initial Teacher Training</a:t>
            </a:r>
            <a:endParaRPr sz="1800" i="0" u="none" strike="noStrike" cap="none" dirty="0">
              <a:solidFill>
                <a:schemeClr val="dk1"/>
              </a:solidFill>
              <a:latin typeface="Calibri"/>
              <a:ea typeface="Calibri"/>
              <a:cs typeface="Calibri"/>
              <a:sym typeface="Calibri"/>
            </a:endParaRPr>
          </a:p>
        </p:txBody>
      </p:sp>
      <p:sp>
        <p:nvSpPr>
          <p:cNvPr id="121" name="Google Shape;121;g1229f21e59e_0_28"/>
          <p:cNvSpPr txBox="1"/>
          <p:nvPr/>
        </p:nvSpPr>
        <p:spPr>
          <a:xfrm>
            <a:off x="619200" y="4676775"/>
            <a:ext cx="1802400" cy="1753200"/>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Clr>
                <a:schemeClr val="lt1"/>
              </a:buClr>
              <a:buSzPts val="1600"/>
              <a:buFont typeface="Roboto"/>
              <a:buNone/>
            </a:pPr>
            <a:r>
              <a:rPr lang="en-GB" sz="1600" b="1" i="0" u="none" strike="noStrike" cap="none">
                <a:solidFill>
                  <a:schemeClr val="lt1"/>
                </a:solidFill>
                <a:latin typeface="Calibri"/>
                <a:ea typeface="Calibri"/>
                <a:cs typeface="Calibri"/>
                <a:sym typeface="Calibri"/>
              </a:rPr>
              <a:t>Qualified Teacher Status (QTS) will continue to be awarded:</a:t>
            </a:r>
            <a:endParaRPr sz="1800" i="0" u="none" strike="noStrike" cap="none">
              <a:solidFill>
                <a:schemeClr val="dk1"/>
              </a:solidFill>
              <a:latin typeface="Calibri"/>
              <a:ea typeface="Calibri"/>
              <a:cs typeface="Calibri"/>
              <a:sym typeface="Calibri"/>
            </a:endParaRPr>
          </a:p>
        </p:txBody>
      </p:sp>
      <p:sp>
        <p:nvSpPr>
          <p:cNvPr id="122" name="Google Shape;122;g1229f21e59e_0_28"/>
          <p:cNvSpPr txBox="1"/>
          <p:nvPr/>
        </p:nvSpPr>
        <p:spPr>
          <a:xfrm>
            <a:off x="2574574" y="5334000"/>
            <a:ext cx="6264600" cy="1085100"/>
          </a:xfrm>
          <a:prstGeom prst="rect">
            <a:avLst/>
          </a:prstGeom>
          <a:solidFill>
            <a:schemeClr val="lt1"/>
          </a:solidFill>
          <a:ln w="38100" cap="flat" cmpd="sng">
            <a:solidFill>
              <a:srgbClr val="3A4F9D"/>
            </a:solidFill>
            <a:prstDash val="solid"/>
            <a:miter lim="800000"/>
            <a:headEnd type="none" w="sm" len="sm"/>
            <a:tailEnd type="none" w="sm" len="sm"/>
          </a:ln>
        </p:spPr>
        <p:txBody>
          <a:bodyPr spcFirstLastPara="1" wrap="square" lIns="216000" tIns="144000" rIns="216000" bIns="144000" anchor="t" anchorCtr="0">
            <a:noAutofit/>
          </a:bodyPr>
          <a:lstStyle/>
          <a:p>
            <a:pPr marL="0" marR="0" lvl="0" indent="0" algn="l" rtl="0">
              <a:spcBef>
                <a:spcPts val="0"/>
              </a:spcBef>
              <a:spcAft>
                <a:spcPts val="0"/>
              </a:spcAft>
              <a:buNone/>
            </a:pPr>
            <a:r>
              <a:rPr lang="en-GB" sz="1800" i="0" u="none" strike="noStrike" cap="none" dirty="0">
                <a:solidFill>
                  <a:schemeClr val="dk1"/>
                </a:solidFill>
                <a:latin typeface="Calibri"/>
                <a:ea typeface="Calibri"/>
                <a:cs typeface="Calibri"/>
                <a:sym typeface="Calibri"/>
              </a:rPr>
              <a:t>before the start of statutory induction (minus assessment only route exemptions)</a:t>
            </a:r>
            <a:endParaRPr sz="1800" i="0" u="none" strike="noStrike" cap="none" dirty="0">
              <a:solidFill>
                <a:schemeClr val="dk1"/>
              </a:solidFill>
              <a:latin typeface="Calibri"/>
              <a:ea typeface="Calibri"/>
              <a:cs typeface="Calibri"/>
              <a:sym typeface="Calibri"/>
            </a:endParaRPr>
          </a:p>
        </p:txBody>
      </p:sp>
      <p:pic>
        <p:nvPicPr>
          <p:cNvPr id="123" name="Google Shape;123;g1229f21e59e_0_28"/>
          <p:cNvPicPr preferRelativeResize="0"/>
          <p:nvPr/>
        </p:nvPicPr>
        <p:blipFill rotWithShape="1">
          <a:blip r:embed="rId4">
            <a:alphaModFix/>
          </a:blip>
          <a:srcRect r="10682"/>
          <a:stretch/>
        </p:blipFill>
        <p:spPr>
          <a:xfrm>
            <a:off x="8934430" y="4676775"/>
            <a:ext cx="2638368" cy="1734501"/>
          </a:xfrm>
          <a:prstGeom prst="rect">
            <a:avLst/>
          </a:prstGeom>
          <a:noFill/>
          <a:ln>
            <a:noFill/>
          </a:ln>
        </p:spPr>
      </p:pic>
      <p:sp>
        <p:nvSpPr>
          <p:cNvPr id="124" name="Google Shape;124;g1229f21e59e_0_28"/>
          <p:cNvSpPr txBox="1"/>
          <p:nvPr/>
        </p:nvSpPr>
        <p:spPr>
          <a:xfrm>
            <a:off x="605860" y="438975"/>
            <a:ext cx="11010000" cy="1188900"/>
          </a:xfrm>
          <a:prstGeom prst="rect">
            <a:avLst/>
          </a:prstGeom>
          <a:solidFill>
            <a:srgbClr val="F8DAE6"/>
          </a:solidFill>
          <a:ln>
            <a:noFill/>
          </a:ln>
        </p:spPr>
        <p:txBody>
          <a:bodyPr spcFirstLastPara="1" wrap="square" lIns="216000" tIns="216000" rIns="216000" bIns="108000" anchor="t" anchorCtr="0">
            <a:noAutofit/>
          </a:bodyPr>
          <a:lstStyle/>
          <a:p>
            <a:pPr marL="342900" marR="0" lvl="0" indent="-342900" algn="just" rtl="0">
              <a:spcBef>
                <a:spcPts val="0"/>
              </a:spcBef>
              <a:spcAft>
                <a:spcPts val="0"/>
              </a:spcAft>
              <a:buClr>
                <a:srgbClr val="4BA124"/>
              </a:buClr>
              <a:buSzPts val="2400"/>
              <a:buFont typeface="Calibri"/>
              <a:buChar char="►"/>
            </a:pPr>
            <a:r>
              <a:rPr lang="en-GB" sz="2800" i="0" u="none" strike="noStrike" cap="none" dirty="0">
                <a:solidFill>
                  <a:schemeClr val="dk1"/>
                </a:solidFill>
                <a:latin typeface="Calibri"/>
                <a:ea typeface="Calibri"/>
                <a:cs typeface="Calibri"/>
                <a:sym typeface="Calibri"/>
              </a:rPr>
              <a:t>National Roll-Out</a:t>
            </a:r>
            <a:endParaRPr sz="280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1800"/>
              <a:buFont typeface="Sofia"/>
              <a:buNone/>
            </a:pPr>
            <a:r>
              <a:rPr lang="en-GB" sz="1800" i="0" u="none" strike="noStrike" cap="none" dirty="0">
                <a:solidFill>
                  <a:schemeClr val="dk1"/>
                </a:solidFill>
                <a:latin typeface="Calibri"/>
                <a:ea typeface="Calibri"/>
                <a:cs typeface="Calibri"/>
                <a:sym typeface="Calibri"/>
              </a:rPr>
              <a:t>Reforms to the ECF </a:t>
            </a:r>
            <a:r>
              <a:rPr lang="en-GB" sz="1800" dirty="0">
                <a:solidFill>
                  <a:schemeClr val="dk1"/>
                </a:solidFill>
                <a:latin typeface="Calibri"/>
                <a:ea typeface="Calibri"/>
                <a:cs typeface="Calibri"/>
                <a:sym typeface="Calibri"/>
              </a:rPr>
              <a:t>rolled</a:t>
            </a:r>
            <a:r>
              <a:rPr lang="en-GB" sz="1800" i="0" u="none" strike="noStrike" cap="none" dirty="0">
                <a:solidFill>
                  <a:schemeClr val="dk1"/>
                </a:solidFill>
                <a:latin typeface="Calibri"/>
                <a:ea typeface="Calibri"/>
                <a:cs typeface="Calibri"/>
                <a:sym typeface="Calibri"/>
              </a:rPr>
              <a:t> out nationally from September 2021. </a:t>
            </a:r>
            <a:endParaRPr sz="1800" i="0" u="none" strike="noStrike" cap="none" dirty="0">
              <a:solidFill>
                <a:schemeClr val="dk1"/>
              </a:solidFill>
              <a:latin typeface="Calibri"/>
              <a:ea typeface="Calibri"/>
              <a:cs typeface="Calibri"/>
              <a:sym typeface="Calibri"/>
            </a:endParaRPr>
          </a:p>
        </p:txBody>
      </p:sp>
      <p:sp>
        <p:nvSpPr>
          <p:cNvPr id="125" name="Google Shape;125;g1229f21e59e_0_28"/>
          <p:cNvSpPr/>
          <p:nvPr/>
        </p:nvSpPr>
        <p:spPr>
          <a:xfrm>
            <a:off x="0" y="6752275"/>
            <a:ext cx="12192000" cy="168300"/>
          </a:xfrm>
          <a:prstGeom prst="rect">
            <a:avLst/>
          </a:prstGeom>
          <a:solidFill>
            <a:srgbClr val="120E3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g1229f21e59e_0_28"/>
          <p:cNvSpPr/>
          <p:nvPr/>
        </p:nvSpPr>
        <p:spPr>
          <a:xfrm>
            <a:off x="0" y="6746859"/>
            <a:ext cx="12192000" cy="52200"/>
          </a:xfrm>
          <a:prstGeom prst="rect">
            <a:avLst/>
          </a:prstGeom>
          <a:solidFill>
            <a:srgbClr val="4BA124"/>
          </a:solidFill>
          <a:ln w="12700" cap="flat" cmpd="sng">
            <a:solidFill>
              <a:srgbClr val="4BA1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g1229f21e59e_0_28"/>
          <p:cNvSpPr txBox="1"/>
          <p:nvPr/>
        </p:nvSpPr>
        <p:spPr>
          <a:xfrm>
            <a:off x="2561075" y="3483225"/>
            <a:ext cx="8993100" cy="1072200"/>
          </a:xfrm>
          <a:prstGeom prst="rect">
            <a:avLst/>
          </a:prstGeom>
          <a:solidFill>
            <a:schemeClr val="lt1"/>
          </a:solidFill>
          <a:ln w="38100" cap="flat" cmpd="sng">
            <a:solidFill>
              <a:srgbClr val="3A4F9D"/>
            </a:solidFill>
            <a:prstDash val="solid"/>
            <a:miter lim="800000"/>
            <a:headEnd type="none" w="sm" len="sm"/>
            <a:tailEnd type="none" w="sm" len="sm"/>
          </a:ln>
        </p:spPr>
        <p:txBody>
          <a:bodyPr spcFirstLastPara="1" wrap="square" lIns="216000" tIns="144000" rIns="216000" bIns="144000" anchor="t" anchorCtr="0">
            <a:noAutofit/>
          </a:bodyPr>
          <a:lstStyle/>
          <a:p>
            <a:pPr marL="0" marR="0" lvl="0" indent="0" algn="l" rtl="0">
              <a:spcBef>
                <a:spcPts val="0"/>
              </a:spcBef>
              <a:spcAft>
                <a:spcPts val="0"/>
              </a:spcAft>
              <a:buNone/>
            </a:pPr>
            <a:r>
              <a:rPr lang="en-GB" sz="1800" i="0" u="none" strike="noStrike" cap="none" dirty="0">
                <a:solidFill>
                  <a:srgbClr val="0B0C0C"/>
                </a:solidFill>
                <a:latin typeface="Calibri"/>
                <a:ea typeface="Calibri"/>
                <a:cs typeface="Calibri"/>
                <a:sym typeface="Calibri"/>
              </a:rPr>
              <a:t>ECTS who have started but not completed </a:t>
            </a:r>
            <a:r>
              <a:rPr lang="en-GB" sz="1800" i="0" u="none" strike="noStrike" cap="none">
                <a:solidFill>
                  <a:srgbClr val="0B0C0C"/>
                </a:solidFill>
                <a:latin typeface="Calibri"/>
                <a:ea typeface="Calibri"/>
                <a:cs typeface="Calibri"/>
                <a:sym typeface="Calibri"/>
              </a:rPr>
              <a:t>induction on </a:t>
            </a:r>
            <a:r>
              <a:rPr lang="en-GB" sz="1800" i="0" u="none" strike="noStrike" cap="none" dirty="0">
                <a:solidFill>
                  <a:srgbClr val="0B0C0C"/>
                </a:solidFill>
                <a:latin typeface="Calibri"/>
                <a:ea typeface="Calibri"/>
                <a:cs typeface="Calibri"/>
                <a:sym typeface="Calibri"/>
              </a:rPr>
              <a:t>1 September 2021 will have until September 2023 to complete a one-year induction period. After this point, these teachers will still be able to complete induction, but will need to complete a full 2-year period.</a:t>
            </a:r>
            <a:endParaRPr sz="1800" dirty="0">
              <a:solidFill>
                <a:schemeClr val="dk1"/>
              </a:solidFill>
              <a:latin typeface="Calibri"/>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 calcmode="lin" valueType="num">
                                      <p:cBhvr additive="base">
                                        <p:cTn id="12" dur="500"/>
                                        <p:tgtEl>
                                          <p:spTgt spid="118"/>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additive="base">
                                        <p:cTn id="15" dur="500"/>
                                        <p:tgtEl>
                                          <p:spTgt spid="117"/>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19"/>
                                        </p:tgtEl>
                                        <p:attrNameLst>
                                          <p:attrName>style.visibility</p:attrName>
                                        </p:attrNameLst>
                                      </p:cBhvr>
                                      <p:to>
                                        <p:strVal val="visible"/>
                                      </p:to>
                                    </p:set>
                                    <p:anim calcmode="lin" valueType="num">
                                      <p:cBhvr additive="base">
                                        <p:cTn id="18" dur="500"/>
                                        <p:tgtEl>
                                          <p:spTgt spid="11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1"/>
                                        </p:tgtEl>
                                        <p:attrNameLst>
                                          <p:attrName>style.visibility</p:attrName>
                                        </p:attrNameLst>
                                      </p:cBhvr>
                                      <p:to>
                                        <p:strVal val="visible"/>
                                      </p:to>
                                    </p:set>
                                    <p:anim calcmode="lin" valueType="num">
                                      <p:cBhvr additive="base">
                                        <p:cTn id="23" dur="500"/>
                                        <p:tgtEl>
                                          <p:spTgt spid="121"/>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20"/>
                                        </p:tgtEl>
                                        <p:attrNameLst>
                                          <p:attrName>style.visibility</p:attrName>
                                        </p:attrNameLst>
                                      </p:cBhvr>
                                      <p:to>
                                        <p:strVal val="visible"/>
                                      </p:to>
                                    </p:set>
                                    <p:anim calcmode="lin" valueType="num">
                                      <p:cBhvr additive="base">
                                        <p:cTn id="26" dur="500"/>
                                        <p:tgtEl>
                                          <p:spTgt spid="120"/>
                                        </p:tgtEl>
                                        <p:attrNameLst>
                                          <p:attrName>ppt_y</p:attrName>
                                        </p:attrNameLst>
                                      </p:cBhvr>
                                      <p:tavLst>
                                        <p:tav tm="0">
                                          <p:val>
                                            <p:strVal val="#ppt_y+1"/>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2"/>
                                        </p:tgtEl>
                                        <p:attrNameLst>
                                          <p:attrName>style.visibility</p:attrName>
                                        </p:attrNameLst>
                                      </p:cBhvr>
                                      <p:to>
                                        <p:strVal val="visible"/>
                                      </p:to>
                                    </p:set>
                                    <p:anim calcmode="lin" valueType="num">
                                      <p:cBhvr additive="base">
                                        <p:cTn id="29" dur="500"/>
                                        <p:tgtEl>
                                          <p:spTgt spid="122"/>
                                        </p:tgtEl>
                                        <p:attrNameLst>
                                          <p:attrName>ppt_y</p:attrName>
                                        </p:attrNameLst>
                                      </p:cBhvr>
                                      <p:tavLst>
                                        <p:tav tm="0">
                                          <p:val>
                                            <p:strVal val="#ppt_y+1"/>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23"/>
                                        </p:tgtEl>
                                        <p:attrNameLst>
                                          <p:attrName>style.visibility</p:attrName>
                                        </p:attrNameLst>
                                      </p:cBhvr>
                                      <p:to>
                                        <p:strVal val="visible"/>
                                      </p:to>
                                    </p:set>
                                    <p:anim calcmode="lin" valueType="num">
                                      <p:cBhvr additive="base">
                                        <p:cTn id="32" dur="500"/>
                                        <p:tgtEl>
                                          <p:spTgt spid="123"/>
                                        </p:tgtEl>
                                        <p:attrNameLst>
                                          <p:attrName>ppt_y</p:attrName>
                                        </p:attrNameLst>
                                      </p:cBhvr>
                                      <p:tavLst>
                                        <p:tav tm="0">
                                          <p:val>
                                            <p:strVal val="#ppt_y+1"/>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7"/>
                                        </p:tgtEl>
                                        <p:attrNameLst>
                                          <p:attrName>style.visibility</p:attrName>
                                        </p:attrNameLst>
                                      </p:cBhvr>
                                      <p:to>
                                        <p:strVal val="visible"/>
                                      </p:to>
                                    </p:set>
                                    <p:anim calcmode="lin" valueType="num">
                                      <p:cBhvr additive="base">
                                        <p:cTn id="35" dur="500"/>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229f21e59e_0_46"/>
          <p:cNvSpPr txBox="1"/>
          <p:nvPr/>
        </p:nvSpPr>
        <p:spPr>
          <a:xfrm>
            <a:off x="620913" y="1057992"/>
            <a:ext cx="10896900" cy="923400"/>
          </a:xfrm>
          <a:prstGeom prst="rect">
            <a:avLst/>
          </a:prstGeom>
          <a:noFill/>
          <a:ln w="28575" cap="flat" cmpd="sng">
            <a:solidFill>
              <a:srgbClr val="4BA12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Calibri"/>
                <a:ea typeface="Calibri"/>
                <a:cs typeface="Calibri"/>
                <a:sym typeface="Calibri"/>
              </a:rPr>
              <a:t>A</a:t>
            </a:r>
            <a:r>
              <a:rPr lang="en-GB" sz="1800" i="0">
                <a:solidFill>
                  <a:schemeClr val="lt1"/>
                </a:solidFill>
                <a:latin typeface="Calibri"/>
                <a:ea typeface="Calibri"/>
                <a:cs typeface="Calibri"/>
                <a:sym typeface="Calibri"/>
              </a:rPr>
              <a:t>ll early career teachers will access a programme of training based on the Early </a:t>
            </a:r>
            <a:r>
              <a:rPr lang="en-GB" sz="1800">
                <a:solidFill>
                  <a:schemeClr val="lt1"/>
                </a:solidFill>
                <a:latin typeface="Calibri"/>
                <a:ea typeface="Calibri"/>
                <a:cs typeface="Calibri"/>
                <a:sym typeface="Calibri"/>
              </a:rPr>
              <a:t>C</a:t>
            </a:r>
            <a:r>
              <a:rPr lang="en-GB" sz="1800" i="0">
                <a:solidFill>
                  <a:schemeClr val="lt1"/>
                </a:solidFill>
                <a:latin typeface="Calibri"/>
                <a:ea typeface="Calibri"/>
                <a:cs typeface="Calibri"/>
                <a:sym typeface="Calibri"/>
              </a:rPr>
              <a:t>areer </a:t>
            </a:r>
            <a:r>
              <a:rPr lang="en-GB" sz="1800">
                <a:solidFill>
                  <a:schemeClr val="lt1"/>
                </a:solidFill>
                <a:latin typeface="Calibri"/>
                <a:ea typeface="Calibri"/>
                <a:cs typeface="Calibri"/>
                <a:sym typeface="Calibri"/>
              </a:rPr>
              <a:t>F</a:t>
            </a:r>
            <a:r>
              <a:rPr lang="en-GB" sz="1800" i="0">
                <a:solidFill>
                  <a:schemeClr val="lt1"/>
                </a:solidFill>
                <a:latin typeface="Calibri"/>
                <a:ea typeface="Calibri"/>
                <a:cs typeface="Calibri"/>
                <a:sym typeface="Calibri"/>
              </a:rPr>
              <a:t>ramework. Every Head </a:t>
            </a:r>
            <a:r>
              <a:rPr lang="en-GB" sz="1800">
                <a:solidFill>
                  <a:schemeClr val="lt1"/>
                </a:solidFill>
                <a:latin typeface="Calibri"/>
                <a:ea typeface="Calibri"/>
                <a:cs typeface="Calibri"/>
                <a:sym typeface="Calibri"/>
              </a:rPr>
              <a:t>T</a:t>
            </a:r>
            <a:r>
              <a:rPr lang="en-GB" sz="1800" i="0">
                <a:solidFill>
                  <a:schemeClr val="lt1"/>
                </a:solidFill>
                <a:latin typeface="Calibri"/>
                <a:ea typeface="Calibri"/>
                <a:cs typeface="Calibri"/>
                <a:sym typeface="Calibri"/>
              </a:rPr>
              <a:t>eacher and Appropriate </a:t>
            </a:r>
            <a:r>
              <a:rPr lang="en-GB" sz="1800">
                <a:solidFill>
                  <a:schemeClr val="lt1"/>
                </a:solidFill>
                <a:latin typeface="Calibri"/>
                <a:ea typeface="Calibri"/>
                <a:cs typeface="Calibri"/>
                <a:sym typeface="Calibri"/>
              </a:rPr>
              <a:t>B</a:t>
            </a:r>
            <a:r>
              <a:rPr lang="en-GB" sz="1800" i="0">
                <a:solidFill>
                  <a:schemeClr val="lt1"/>
                </a:solidFill>
                <a:latin typeface="Calibri"/>
                <a:ea typeface="Calibri"/>
                <a:cs typeface="Calibri"/>
                <a:sym typeface="Calibri"/>
              </a:rPr>
              <a:t>ody providing statutory induction will need to ensure they meet these new requirements.</a:t>
            </a:r>
            <a:endParaRPr>
              <a:solidFill>
                <a:schemeClr val="lt1"/>
              </a:solidFill>
              <a:latin typeface="Calibri"/>
              <a:ea typeface="Calibri"/>
              <a:cs typeface="Calibri"/>
              <a:sym typeface="Calibri"/>
            </a:endParaRPr>
          </a:p>
        </p:txBody>
      </p:sp>
      <p:sp>
        <p:nvSpPr>
          <p:cNvPr id="133" name="Google Shape;133;g1229f21e59e_0_46"/>
          <p:cNvSpPr txBox="1"/>
          <p:nvPr/>
        </p:nvSpPr>
        <p:spPr>
          <a:xfrm>
            <a:off x="595819" y="201861"/>
            <a:ext cx="10947300" cy="792000"/>
          </a:xfrm>
          <a:prstGeom prst="rect">
            <a:avLst/>
          </a:prstGeom>
          <a:solidFill>
            <a:srgbClr val="F8DAE6"/>
          </a:solidFill>
          <a:ln>
            <a:noFill/>
          </a:ln>
        </p:spPr>
        <p:txBody>
          <a:bodyPr spcFirstLastPara="1" wrap="square" lIns="216000" tIns="216000" rIns="216000" bIns="108000" anchor="t" anchorCtr="0">
            <a:noAutofit/>
          </a:bodyPr>
          <a:lstStyle/>
          <a:p>
            <a:pPr marL="342900" marR="0" lvl="0" indent="-342900" algn="just" rtl="0">
              <a:spcBef>
                <a:spcPts val="0"/>
              </a:spcBef>
              <a:spcAft>
                <a:spcPts val="0"/>
              </a:spcAft>
              <a:buClr>
                <a:srgbClr val="4BA124"/>
              </a:buClr>
              <a:buSzPts val="2400"/>
              <a:buFont typeface="Calibri"/>
              <a:buChar char="►"/>
            </a:pPr>
            <a:r>
              <a:rPr lang="en-GB" sz="2400">
                <a:solidFill>
                  <a:schemeClr val="dk1"/>
                </a:solidFill>
                <a:latin typeface="Calibri"/>
                <a:ea typeface="Calibri"/>
                <a:cs typeface="Calibri"/>
                <a:sym typeface="Calibri"/>
              </a:rPr>
              <a:t>Delivery of the ECF</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4" name="Google Shape;134;g1229f21e59e_0_46"/>
          <p:cNvSpPr txBox="1"/>
          <p:nvPr/>
        </p:nvSpPr>
        <p:spPr>
          <a:xfrm>
            <a:off x="605860" y="2396422"/>
            <a:ext cx="10896900" cy="2308800"/>
          </a:xfrm>
          <a:prstGeom prst="rect">
            <a:avLst/>
          </a:prstGeom>
          <a:noFill/>
          <a:ln w="28575" cap="flat" cmpd="sng">
            <a:solidFill>
              <a:srgbClr val="1550C8"/>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Calibri"/>
                <a:ea typeface="Calibri"/>
                <a:cs typeface="Calibri"/>
                <a:sym typeface="Calibri"/>
              </a:rPr>
              <a:t>T</a:t>
            </a:r>
            <a:r>
              <a:rPr lang="en-GB" sz="1800" i="0">
                <a:solidFill>
                  <a:schemeClr val="lt1"/>
                </a:solidFill>
                <a:latin typeface="Calibri"/>
                <a:ea typeface="Calibri"/>
                <a:cs typeface="Calibri"/>
                <a:sym typeface="Calibri"/>
              </a:rPr>
              <a:t>here will be 3 approaches available to enable the delivery of an Early </a:t>
            </a:r>
            <a:r>
              <a:rPr lang="en-GB" sz="1800">
                <a:solidFill>
                  <a:schemeClr val="lt1"/>
                </a:solidFill>
                <a:latin typeface="Calibri"/>
                <a:ea typeface="Calibri"/>
                <a:cs typeface="Calibri"/>
                <a:sym typeface="Calibri"/>
              </a:rPr>
              <a:t>C</a:t>
            </a:r>
            <a:r>
              <a:rPr lang="en-GB" sz="1800" i="0">
                <a:solidFill>
                  <a:schemeClr val="lt1"/>
                </a:solidFill>
                <a:latin typeface="Calibri"/>
                <a:ea typeface="Calibri"/>
                <a:cs typeface="Calibri"/>
                <a:sym typeface="Calibri"/>
              </a:rPr>
              <a:t>areer </a:t>
            </a:r>
            <a:r>
              <a:rPr lang="en-GB" sz="1800">
                <a:solidFill>
                  <a:schemeClr val="lt1"/>
                </a:solidFill>
                <a:latin typeface="Calibri"/>
                <a:ea typeface="Calibri"/>
                <a:cs typeface="Calibri"/>
                <a:sym typeface="Calibri"/>
              </a:rPr>
              <a:t>F</a:t>
            </a:r>
            <a:r>
              <a:rPr lang="en-GB" sz="1800" i="0">
                <a:solidFill>
                  <a:schemeClr val="lt1"/>
                </a:solidFill>
                <a:latin typeface="Calibri"/>
                <a:ea typeface="Calibri"/>
                <a:cs typeface="Calibri"/>
                <a:sym typeface="Calibri"/>
              </a:rPr>
              <a:t>ramework-based induction. The approaches are:</a:t>
            </a:r>
            <a:endParaRPr>
              <a:solidFill>
                <a:schemeClr val="lt1"/>
              </a:solidFill>
              <a:latin typeface="Calibri"/>
              <a:ea typeface="Calibri"/>
              <a:cs typeface="Calibri"/>
              <a:sym typeface="Calibri"/>
            </a:endParaRPr>
          </a:p>
          <a:p>
            <a:pPr marL="457200" marR="0" lvl="0" indent="-342900" algn="l" rtl="0">
              <a:spcBef>
                <a:spcPts val="0"/>
              </a:spcBef>
              <a:spcAft>
                <a:spcPts val="0"/>
              </a:spcAft>
              <a:buSzPts val="1800"/>
              <a:buFont typeface="Calibri"/>
              <a:buAutoNum type="arabicPeriod"/>
            </a:pPr>
            <a:r>
              <a:rPr lang="en-GB" sz="1800" i="0">
                <a:solidFill>
                  <a:schemeClr val="lt1"/>
                </a:solidFill>
                <a:latin typeface="Calibri"/>
                <a:ea typeface="Calibri"/>
                <a:cs typeface="Calibri"/>
                <a:sym typeface="Calibri"/>
              </a:rPr>
              <a:t>a </a:t>
            </a:r>
            <a:r>
              <a:rPr lang="en-GB" sz="1800" b="1" i="0">
                <a:solidFill>
                  <a:srgbClr val="4BA124"/>
                </a:solidFill>
                <a:latin typeface="Calibri"/>
                <a:ea typeface="Calibri"/>
                <a:cs typeface="Calibri"/>
                <a:sym typeface="Calibri"/>
              </a:rPr>
              <a:t>funded</a:t>
            </a:r>
            <a:r>
              <a:rPr lang="en-GB" sz="1800" i="0">
                <a:solidFill>
                  <a:srgbClr val="0B0C0C"/>
                </a:solidFill>
                <a:latin typeface="Calibri"/>
                <a:ea typeface="Calibri"/>
                <a:cs typeface="Calibri"/>
                <a:sym typeface="Calibri"/>
              </a:rPr>
              <a:t> </a:t>
            </a:r>
            <a:r>
              <a:rPr lang="en-GB" sz="1800" i="0">
                <a:solidFill>
                  <a:schemeClr val="lt1"/>
                </a:solidFill>
                <a:latin typeface="Calibri"/>
                <a:ea typeface="Calibri"/>
                <a:cs typeface="Calibri"/>
                <a:sym typeface="Calibri"/>
              </a:rPr>
              <a:t>provider-led programme offering high-quality training for early career teachers and their mentors alongside the professional development materials</a:t>
            </a:r>
            <a:endParaRPr>
              <a:solidFill>
                <a:schemeClr val="lt1"/>
              </a:solidFill>
              <a:latin typeface="Calibri"/>
              <a:ea typeface="Calibri"/>
              <a:cs typeface="Calibri"/>
              <a:sym typeface="Calibri"/>
            </a:endParaRPr>
          </a:p>
          <a:p>
            <a:pPr marL="457200" marR="0" lvl="0" indent="-342900" algn="l" rtl="0">
              <a:spcBef>
                <a:spcPts val="0"/>
              </a:spcBef>
              <a:spcAft>
                <a:spcPts val="0"/>
              </a:spcAft>
              <a:buClr>
                <a:schemeClr val="lt1"/>
              </a:buClr>
              <a:buSzPts val="1800"/>
              <a:buFont typeface="Calibri"/>
              <a:buAutoNum type="arabicPeriod"/>
            </a:pPr>
            <a:r>
              <a:rPr lang="en-GB" sz="1800" i="0">
                <a:solidFill>
                  <a:schemeClr val="lt1"/>
                </a:solidFill>
                <a:latin typeface="Calibri"/>
                <a:ea typeface="Calibri"/>
                <a:cs typeface="Calibri"/>
                <a:sym typeface="Calibri"/>
              </a:rPr>
              <a:t>schools drawing on the content of the </a:t>
            </a:r>
            <a:r>
              <a:rPr lang="en-GB" sz="1800" i="0" u="sng">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high-quality professional development materials</a:t>
            </a:r>
            <a:r>
              <a:rPr lang="en-GB" sz="1800" i="0">
                <a:solidFill>
                  <a:schemeClr val="lt1"/>
                </a:solidFill>
                <a:latin typeface="Calibri"/>
                <a:ea typeface="Calibri"/>
                <a:cs typeface="Calibri"/>
                <a:sym typeface="Calibri"/>
              </a:rPr>
              <a:t> to deliver their own early career teacher and mentor support</a:t>
            </a:r>
            <a:endParaRPr>
              <a:solidFill>
                <a:schemeClr val="lt1"/>
              </a:solidFill>
              <a:latin typeface="Calibri"/>
              <a:ea typeface="Calibri"/>
              <a:cs typeface="Calibri"/>
              <a:sym typeface="Calibri"/>
            </a:endParaRPr>
          </a:p>
          <a:p>
            <a:pPr marL="457200" marR="0" lvl="0" indent="-342900" algn="l" rtl="0">
              <a:spcBef>
                <a:spcPts val="0"/>
              </a:spcBef>
              <a:spcAft>
                <a:spcPts val="0"/>
              </a:spcAft>
              <a:buClr>
                <a:schemeClr val="lt1"/>
              </a:buClr>
              <a:buSzPts val="1800"/>
              <a:buFont typeface="Calibri"/>
              <a:buAutoNum type="arabicPeriod"/>
            </a:pPr>
            <a:r>
              <a:rPr lang="en-GB" sz="1800" i="0">
                <a:solidFill>
                  <a:schemeClr val="lt1"/>
                </a:solidFill>
                <a:latin typeface="Calibri"/>
                <a:ea typeface="Calibri"/>
                <a:cs typeface="Calibri"/>
                <a:sym typeface="Calibri"/>
              </a:rPr>
              <a:t>schools designing and delivering their own Early </a:t>
            </a:r>
            <a:r>
              <a:rPr lang="en-GB" sz="1800">
                <a:solidFill>
                  <a:schemeClr val="lt1"/>
                </a:solidFill>
                <a:latin typeface="Calibri"/>
                <a:ea typeface="Calibri"/>
                <a:cs typeface="Calibri"/>
                <a:sym typeface="Calibri"/>
              </a:rPr>
              <a:t>C</a:t>
            </a:r>
            <a:r>
              <a:rPr lang="en-GB" sz="1800" i="0">
                <a:solidFill>
                  <a:schemeClr val="lt1"/>
                </a:solidFill>
                <a:latin typeface="Calibri"/>
                <a:ea typeface="Calibri"/>
                <a:cs typeface="Calibri"/>
                <a:sym typeface="Calibri"/>
              </a:rPr>
              <a:t>areer </a:t>
            </a:r>
            <a:r>
              <a:rPr lang="en-GB" sz="1800">
                <a:solidFill>
                  <a:schemeClr val="lt1"/>
                </a:solidFill>
                <a:latin typeface="Calibri"/>
                <a:ea typeface="Calibri"/>
                <a:cs typeface="Calibri"/>
                <a:sym typeface="Calibri"/>
              </a:rPr>
              <a:t>F</a:t>
            </a:r>
            <a:r>
              <a:rPr lang="en-GB" sz="1800" i="0">
                <a:solidFill>
                  <a:schemeClr val="lt1"/>
                </a:solidFill>
                <a:latin typeface="Calibri"/>
                <a:ea typeface="Calibri"/>
                <a:cs typeface="Calibri"/>
                <a:sym typeface="Calibri"/>
              </a:rPr>
              <a:t>ramework-based induction programme, based on the </a:t>
            </a:r>
            <a:r>
              <a:rPr lang="en-GB" sz="1800">
                <a:solidFill>
                  <a:schemeClr val="lt1"/>
                </a:solidFill>
                <a:latin typeface="Calibri"/>
                <a:ea typeface="Calibri"/>
                <a:cs typeface="Calibri"/>
                <a:sym typeface="Calibri"/>
              </a:rPr>
              <a:t>E</a:t>
            </a:r>
            <a:r>
              <a:rPr lang="en-GB" sz="1800" i="0"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arly </a:t>
            </a:r>
            <a:r>
              <a:rPr lang="en-GB" sz="1800"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GB" sz="1800" i="0"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areer </a:t>
            </a:r>
            <a:r>
              <a:rPr lang="en-GB" sz="1800"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a:t>
            </a:r>
            <a:r>
              <a:rPr lang="en-GB" sz="1800" i="0"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ramework</a:t>
            </a:r>
            <a:endParaRPr sz="1800" i="0">
              <a:solidFill>
                <a:schemeClr val="lt1"/>
              </a:solidFill>
              <a:latin typeface="Calibri"/>
              <a:ea typeface="Calibri"/>
              <a:cs typeface="Calibri"/>
              <a:sym typeface="Calibri"/>
            </a:endParaRPr>
          </a:p>
        </p:txBody>
      </p:sp>
      <p:grpSp>
        <p:nvGrpSpPr>
          <p:cNvPr id="135" name="Google Shape;135;g1229f21e59e_0_46"/>
          <p:cNvGrpSpPr/>
          <p:nvPr/>
        </p:nvGrpSpPr>
        <p:grpSpPr>
          <a:xfrm>
            <a:off x="399197" y="6581924"/>
            <a:ext cx="1227423" cy="153900"/>
            <a:chOff x="299405" y="6581924"/>
            <a:chExt cx="920590" cy="153900"/>
          </a:xfrm>
        </p:grpSpPr>
        <p:sp>
          <p:nvSpPr>
            <p:cNvPr id="136" name="Google Shape;136;g1229f21e59e_0_46">
              <a:hlinkClick r:id="" action="ppaction://noaction"/>
            </p:cNvPr>
            <p:cNvSpPr/>
            <p:nvPr/>
          </p:nvSpPr>
          <p:spPr>
            <a:xfrm rot="-5400000" flipH="1">
              <a:off x="291005" y="6605576"/>
              <a:ext cx="123300" cy="106500"/>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37" name="Google Shape;137;g1229f21e59e_0_46">
              <a:hlinkClick r:id="" action="ppaction://noaction"/>
            </p:cNvPr>
            <p:cNvSpPr txBox="1"/>
            <p:nvPr/>
          </p:nvSpPr>
          <p:spPr>
            <a:xfrm>
              <a:off x="454395" y="6581924"/>
              <a:ext cx="765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000"/>
                <a:buFont typeface="Roboto"/>
                <a:buNone/>
              </a:pPr>
              <a:r>
                <a:rPr lang="en-GB" sz="1000" b="1">
                  <a:solidFill>
                    <a:schemeClr val="dk1"/>
                  </a:solidFill>
                  <a:latin typeface="Roboto"/>
                  <a:ea typeface="Roboto"/>
                  <a:cs typeface="Roboto"/>
                  <a:sym typeface="Roboto"/>
                </a:rPr>
                <a:t>Contents</a:t>
              </a:r>
              <a:endParaRPr sz="1800">
                <a:solidFill>
                  <a:schemeClr val="dk1"/>
                </a:solidFill>
                <a:latin typeface="Calibri"/>
                <a:ea typeface="Calibri"/>
                <a:cs typeface="Calibri"/>
                <a:sym typeface="Calibri"/>
              </a:endParaRPr>
            </a:p>
          </p:txBody>
        </p:sp>
      </p:grpSp>
      <p:sp>
        <p:nvSpPr>
          <p:cNvPr id="138" name="Google Shape;138;g1229f21e59e_0_46"/>
          <p:cNvSpPr/>
          <p:nvPr/>
        </p:nvSpPr>
        <p:spPr>
          <a:xfrm>
            <a:off x="0" y="6752038"/>
            <a:ext cx="12192000" cy="168300"/>
          </a:xfrm>
          <a:prstGeom prst="rect">
            <a:avLst/>
          </a:prstGeom>
          <a:solidFill>
            <a:srgbClr val="120E3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g1229f21e59e_0_46"/>
          <p:cNvSpPr/>
          <p:nvPr/>
        </p:nvSpPr>
        <p:spPr>
          <a:xfrm>
            <a:off x="0" y="6735812"/>
            <a:ext cx="12192000" cy="52200"/>
          </a:xfrm>
          <a:prstGeom prst="rect">
            <a:avLst/>
          </a:prstGeom>
          <a:solidFill>
            <a:srgbClr val="4BA124"/>
          </a:solidFill>
          <a:ln w="12700" cap="flat" cmpd="sng">
            <a:solidFill>
              <a:srgbClr val="4BA1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Google Shape;140;g1229f21e59e_0_46"/>
          <p:cNvSpPr txBox="1"/>
          <p:nvPr/>
        </p:nvSpPr>
        <p:spPr>
          <a:xfrm>
            <a:off x="634944" y="5244300"/>
            <a:ext cx="10922100" cy="968700"/>
          </a:xfrm>
          <a:prstGeom prst="rect">
            <a:avLst/>
          </a:prstGeom>
          <a:solidFill>
            <a:srgbClr val="4BA124"/>
          </a:solidFill>
          <a:ln>
            <a:noFill/>
          </a:ln>
        </p:spPr>
        <p:txBody>
          <a:bodyPr spcFirstLastPara="1" wrap="square" lIns="108000" tIns="108000" rIns="108000" bIns="108000" anchor="t" anchorCtr="0">
            <a:noAutofit/>
          </a:bodyPr>
          <a:lstStyle/>
          <a:p>
            <a:pPr marL="0" marR="0" lvl="0" indent="0" algn="l" rtl="0">
              <a:spcBef>
                <a:spcPts val="0"/>
              </a:spcBef>
              <a:spcAft>
                <a:spcPts val="0"/>
              </a:spcAft>
              <a:buClr>
                <a:schemeClr val="lt1"/>
              </a:buClr>
              <a:buSzPts val="1800"/>
              <a:buFont typeface="Roboto"/>
              <a:buNone/>
            </a:pPr>
            <a:r>
              <a:rPr lang="en-GB" sz="1800" b="1">
                <a:solidFill>
                  <a:schemeClr val="lt1"/>
                </a:solidFill>
                <a:latin typeface="Calibri"/>
                <a:ea typeface="Calibri"/>
                <a:cs typeface="Calibri"/>
                <a:sym typeface="Calibri"/>
              </a:rPr>
              <a:t>Action: </a:t>
            </a:r>
            <a:r>
              <a:rPr lang="en-GB" sz="1800">
                <a:solidFill>
                  <a:schemeClr val="lt1"/>
                </a:solidFill>
                <a:latin typeface="Calibri"/>
                <a:ea typeface="Calibri"/>
                <a:cs typeface="Calibri"/>
                <a:sym typeface="Calibri"/>
              </a:rPr>
              <a:t>Decide on your delivery model for an Early Career Framework-based training programme. </a:t>
            </a:r>
            <a:endParaRPr sz="180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800"/>
              <a:buFont typeface="Roboto"/>
              <a:buNone/>
            </a:pPr>
            <a:r>
              <a:rPr lang="en-GB" sz="1800">
                <a:solidFill>
                  <a:srgbClr val="120E35"/>
                </a:solidFill>
                <a:latin typeface="Calibri"/>
                <a:ea typeface="Calibri"/>
                <a:cs typeface="Calibri"/>
                <a:sym typeface="Calibri"/>
              </a:rPr>
              <a:t>Note: approaches 2 and 3 must be fidelity checked by the Appropriate Body</a:t>
            </a:r>
            <a:endParaRPr sz="1800">
              <a:solidFill>
                <a:srgbClr val="120E35"/>
              </a:solidFill>
              <a:latin typeface="Calibri"/>
              <a:ea typeface="Calibri"/>
              <a:cs typeface="Calibri"/>
              <a:sym typeface="Calibri"/>
            </a:endParaRPr>
          </a:p>
          <a:p>
            <a:pPr marL="0" marR="0" lvl="0" indent="0" algn="l" rtl="0">
              <a:spcBef>
                <a:spcPts val="0"/>
              </a:spcBef>
              <a:spcAft>
                <a:spcPts val="0"/>
              </a:spcAft>
              <a:buClr>
                <a:schemeClr val="lt1"/>
              </a:buClr>
              <a:buSzPts val="1800"/>
              <a:buFont typeface="Roboto"/>
              <a:buNone/>
            </a:pPr>
            <a:r>
              <a:rPr lang="en-GB" sz="1800">
                <a:solidFill>
                  <a:srgbClr val="120E35"/>
                </a:solidFill>
                <a:latin typeface="Calibri"/>
                <a:ea typeface="Calibri"/>
                <a:cs typeface="Calibri"/>
                <a:sym typeface="Calibri"/>
              </a:rPr>
              <a:t>We strongly recommend that you choose the Funded Induction programme.</a:t>
            </a:r>
            <a:endParaRPr sz="1800">
              <a:solidFill>
                <a:srgbClr val="120E35"/>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
                                        <p:tgtEl>
                                          <p:spTgt spid="133"/>
                                        </p:tgtEl>
                                      </p:cBhvr>
                                    </p:animEffect>
                                  </p:childTnLst>
                                </p:cTn>
                              </p:par>
                              <p:par>
                                <p:cTn id="8" presetID="10" presetClass="entr" presetSubtype="0" fill="hold" nodeType="withEffect">
                                  <p:stCondLst>
                                    <p:cond delay="0"/>
                                  </p:stCondLst>
                                  <p:childTnLst>
                                    <p:set>
                                      <p:cBhvr>
                                        <p:cTn id="9" dur="1" fill="hold">
                                          <p:stCondLst>
                                            <p:cond delay="0"/>
                                          </p:stCondLst>
                                        </p:cTn>
                                        <p:tgtEl>
                                          <p:spTgt spid="133">
                                            <p:txEl>
                                              <p:pRg st="0" end="0"/>
                                            </p:txEl>
                                          </p:spTgt>
                                        </p:tgtEl>
                                        <p:attrNameLst>
                                          <p:attrName>style.visibility</p:attrName>
                                        </p:attrNameLst>
                                      </p:cBhvr>
                                      <p:to>
                                        <p:strVal val="visible"/>
                                      </p:to>
                                    </p:set>
                                    <p:animEffect transition="in" filter="fade">
                                      <p:cBhvr>
                                        <p:cTn id="10" dur="500"/>
                                        <p:tgtEl>
                                          <p:spTgt spid="13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3">
                                            <p:txEl>
                                              <p:pRg st="1" end="1"/>
                                            </p:txEl>
                                          </p:spTgt>
                                        </p:tgtEl>
                                        <p:attrNameLst>
                                          <p:attrName>style.visibility</p:attrName>
                                        </p:attrNameLst>
                                      </p:cBhvr>
                                      <p:to>
                                        <p:strVal val="visible"/>
                                      </p:to>
                                    </p:set>
                                    <p:animEffect transition="in" filter="fade">
                                      <p:cBhvr>
                                        <p:cTn id="13" dur="500"/>
                                        <p:tgtEl>
                                          <p:spTgt spid="133">
                                            <p:txEl>
                                              <p:pRg st="1" end="1"/>
                                            </p:txEl>
                                          </p:spTgt>
                                        </p:tgtEl>
                                      </p:cBhvr>
                                    </p:animEffect>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additive="base">
                                        <p:cTn id="17" dur="500"/>
                                        <p:tgtEl>
                                          <p:spTgt spid="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229f21e59e_0_58"/>
          <p:cNvSpPr/>
          <p:nvPr/>
        </p:nvSpPr>
        <p:spPr>
          <a:xfrm>
            <a:off x="0" y="57210"/>
            <a:ext cx="12192000" cy="6870000"/>
          </a:xfrm>
          <a:prstGeom prst="rect">
            <a:avLst/>
          </a:prstGeom>
          <a:solidFill>
            <a:schemeClr val="lt1">
              <a:alpha val="843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46" name="Google Shape;146;g1229f21e59e_0_58"/>
          <p:cNvSpPr txBox="1"/>
          <p:nvPr/>
        </p:nvSpPr>
        <p:spPr>
          <a:xfrm>
            <a:off x="732784" y="549276"/>
            <a:ext cx="10776900" cy="1251000"/>
          </a:xfrm>
          <a:prstGeom prst="rect">
            <a:avLst/>
          </a:prstGeom>
          <a:solidFill>
            <a:srgbClr val="F8DAE6"/>
          </a:solidFill>
          <a:ln>
            <a:noFill/>
          </a:ln>
        </p:spPr>
        <p:txBody>
          <a:bodyPr spcFirstLastPara="1" wrap="square" lIns="216000" tIns="216000" rIns="216000" bIns="108000" anchor="t" anchorCtr="0">
            <a:noAutofit/>
          </a:bodyPr>
          <a:lstStyle/>
          <a:p>
            <a:pPr marL="342900" marR="0" lvl="0" indent="-342900" algn="just" rtl="0">
              <a:spcBef>
                <a:spcPts val="0"/>
              </a:spcBef>
              <a:spcAft>
                <a:spcPts val="0"/>
              </a:spcAft>
              <a:buClr>
                <a:srgbClr val="4BA124"/>
              </a:buClr>
              <a:buSzPts val="2400"/>
              <a:buFont typeface="Calibri"/>
              <a:buChar char="►"/>
            </a:pPr>
            <a:r>
              <a:rPr lang="en-GB" sz="2800">
                <a:solidFill>
                  <a:schemeClr val="dk1"/>
                </a:solidFill>
                <a:latin typeface="Calibri"/>
                <a:ea typeface="Calibri"/>
                <a:cs typeface="Calibri"/>
                <a:sym typeface="Calibri"/>
              </a:rPr>
              <a:t>What will the ECF look like?</a:t>
            </a:r>
            <a:endParaRPr sz="280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1800"/>
              <a:buFont typeface="Sofia"/>
              <a:buNone/>
            </a:pPr>
            <a:r>
              <a:rPr lang="en-GB" sz="1800">
                <a:solidFill>
                  <a:schemeClr val="dk1"/>
                </a:solidFill>
                <a:latin typeface="Calibri"/>
                <a:ea typeface="Calibri"/>
                <a:cs typeface="Calibri"/>
                <a:sym typeface="Calibri"/>
              </a:rPr>
              <a:t>There are 5 key elements to the ECF: </a:t>
            </a:r>
            <a:endParaRPr sz="1800">
              <a:solidFill>
                <a:schemeClr val="dk1"/>
              </a:solidFill>
              <a:latin typeface="Calibri"/>
              <a:ea typeface="Calibri"/>
              <a:cs typeface="Calibri"/>
              <a:sym typeface="Calibri"/>
            </a:endParaRPr>
          </a:p>
        </p:txBody>
      </p:sp>
      <p:grpSp>
        <p:nvGrpSpPr>
          <p:cNvPr id="147" name="Google Shape;147;g1229f21e59e_0_58"/>
          <p:cNvGrpSpPr/>
          <p:nvPr/>
        </p:nvGrpSpPr>
        <p:grpSpPr>
          <a:xfrm>
            <a:off x="399197" y="6581924"/>
            <a:ext cx="1227423" cy="153900"/>
            <a:chOff x="299405" y="6581924"/>
            <a:chExt cx="920590" cy="153900"/>
          </a:xfrm>
        </p:grpSpPr>
        <p:sp>
          <p:nvSpPr>
            <p:cNvPr id="148" name="Google Shape;148;g1229f21e59e_0_58">
              <a:hlinkClick r:id="" action="ppaction://noaction"/>
            </p:cNvPr>
            <p:cNvSpPr/>
            <p:nvPr/>
          </p:nvSpPr>
          <p:spPr>
            <a:xfrm rot="-5400000" flipH="1">
              <a:off x="291005" y="6605576"/>
              <a:ext cx="123300" cy="106500"/>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49" name="Google Shape;149;g1229f21e59e_0_58">
              <a:hlinkClick r:id="" action="ppaction://noaction"/>
            </p:cNvPr>
            <p:cNvSpPr txBox="1"/>
            <p:nvPr/>
          </p:nvSpPr>
          <p:spPr>
            <a:xfrm>
              <a:off x="454395" y="6581924"/>
              <a:ext cx="765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000"/>
                <a:buFont typeface="Roboto"/>
                <a:buNone/>
              </a:pPr>
              <a:r>
                <a:rPr lang="en-GB" sz="1000" b="1">
                  <a:solidFill>
                    <a:schemeClr val="dk1"/>
                  </a:solidFill>
                  <a:latin typeface="Roboto"/>
                  <a:ea typeface="Roboto"/>
                  <a:cs typeface="Roboto"/>
                  <a:sym typeface="Roboto"/>
                </a:rPr>
                <a:t>Contents</a:t>
              </a:r>
              <a:endParaRPr sz="1800">
                <a:solidFill>
                  <a:schemeClr val="dk1"/>
                </a:solidFill>
                <a:latin typeface="Calibri"/>
                <a:ea typeface="Calibri"/>
                <a:cs typeface="Calibri"/>
                <a:sym typeface="Calibri"/>
              </a:endParaRPr>
            </a:p>
          </p:txBody>
        </p:sp>
      </p:grpSp>
      <p:sp>
        <p:nvSpPr>
          <p:cNvPr id="150" name="Google Shape;150;g1229f21e59e_0_58"/>
          <p:cNvSpPr txBox="1"/>
          <p:nvPr/>
        </p:nvSpPr>
        <p:spPr>
          <a:xfrm>
            <a:off x="1509779" y="1952435"/>
            <a:ext cx="9999900" cy="792000"/>
          </a:xfrm>
          <a:prstGeom prst="rect">
            <a:avLst/>
          </a:prstGeom>
          <a:solidFill>
            <a:schemeClr val="lt1"/>
          </a:solidFill>
          <a:ln w="38100" cap="flat" cmpd="sng">
            <a:solidFill>
              <a:srgbClr val="3A4F9D"/>
            </a:solidFill>
            <a:prstDash val="solid"/>
            <a:miter lim="800000"/>
            <a:headEnd type="none" w="sm" len="sm"/>
            <a:tailEnd type="none" w="sm" len="sm"/>
          </a:ln>
        </p:spPr>
        <p:txBody>
          <a:bodyPr spcFirstLastPara="1" wrap="square" lIns="216000" tIns="144000" rIns="216000" bIns="1440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2 years of new, funded, high quality training for ECTs and mentors</a:t>
            </a:r>
            <a:endParaRPr/>
          </a:p>
        </p:txBody>
      </p:sp>
      <p:sp>
        <p:nvSpPr>
          <p:cNvPr id="151" name="Google Shape;151;g1229f21e59e_0_58"/>
          <p:cNvSpPr txBox="1"/>
          <p:nvPr/>
        </p:nvSpPr>
        <p:spPr>
          <a:xfrm>
            <a:off x="1509779" y="2871630"/>
            <a:ext cx="9999900" cy="783300"/>
          </a:xfrm>
          <a:prstGeom prst="rect">
            <a:avLst/>
          </a:prstGeom>
          <a:solidFill>
            <a:schemeClr val="lt1"/>
          </a:solidFill>
          <a:ln w="38100" cap="flat" cmpd="sng">
            <a:solidFill>
              <a:srgbClr val="3A4F9D"/>
            </a:solidFill>
            <a:prstDash val="solid"/>
            <a:miter lim="800000"/>
            <a:headEnd type="none" w="sm" len="sm"/>
            <a:tailEnd type="none" w="sm" len="sm"/>
          </a:ln>
        </p:spPr>
        <p:txBody>
          <a:bodyPr spcFirstLastPara="1" wrap="square" lIns="216000" tIns="144000" rIns="216000" bIns="144000" anchor="t" anchorCtr="0">
            <a:noAutofit/>
          </a:bodyPr>
          <a:lstStyle/>
          <a:p>
            <a:pPr marL="0" marR="0" lvl="0" indent="0" algn="l" rtl="0">
              <a:spcBef>
                <a:spcPts val="0"/>
              </a:spcBef>
              <a:spcAft>
                <a:spcPts val="0"/>
              </a:spcAft>
              <a:buNone/>
            </a:pPr>
            <a:r>
              <a:rPr lang="en-GB" sz="1800" dirty="0">
                <a:solidFill>
                  <a:schemeClr val="dk1"/>
                </a:solidFill>
                <a:latin typeface="Calibri"/>
                <a:ea typeface="Calibri"/>
                <a:cs typeface="Calibri"/>
                <a:sym typeface="Calibri"/>
              </a:rPr>
              <a:t>freely available </a:t>
            </a:r>
            <a:r>
              <a:rPr lang="en-GB" sz="1800" u="sng" dirty="0">
                <a:solidFill>
                  <a:schemeClr val="hlink"/>
                </a:solidFill>
                <a:latin typeface="Calibri"/>
                <a:ea typeface="Calibri"/>
                <a:cs typeface="Calibri"/>
                <a:sym typeface="Calibri"/>
                <a:hlinkClick r:id="rId3"/>
              </a:rPr>
              <a:t>high quality development materials</a:t>
            </a:r>
            <a:r>
              <a:rPr lang="en-GB" sz="1800" dirty="0">
                <a:solidFill>
                  <a:schemeClr val="dk1"/>
                </a:solidFill>
                <a:latin typeface="Calibri"/>
                <a:ea typeface="Calibri"/>
                <a:cs typeface="Calibri"/>
                <a:sym typeface="Calibri"/>
              </a:rPr>
              <a:t> based on the Early Career Framework</a:t>
            </a:r>
            <a:endParaRPr dirty="0"/>
          </a:p>
        </p:txBody>
      </p:sp>
      <p:sp>
        <p:nvSpPr>
          <p:cNvPr id="152" name="Google Shape;152;g1229f21e59e_0_58"/>
          <p:cNvSpPr txBox="1"/>
          <p:nvPr/>
        </p:nvSpPr>
        <p:spPr>
          <a:xfrm>
            <a:off x="1509779" y="3783597"/>
            <a:ext cx="9999900" cy="792000"/>
          </a:xfrm>
          <a:prstGeom prst="rect">
            <a:avLst/>
          </a:prstGeom>
          <a:solidFill>
            <a:schemeClr val="lt1"/>
          </a:solidFill>
          <a:ln w="38100" cap="flat" cmpd="sng">
            <a:solidFill>
              <a:srgbClr val="3A4F9D"/>
            </a:solidFill>
            <a:prstDash val="solid"/>
            <a:miter lim="800000"/>
            <a:headEnd type="none" w="sm" len="sm"/>
            <a:tailEnd type="none" w="sm" len="sm"/>
          </a:ln>
        </p:spPr>
        <p:txBody>
          <a:bodyPr spcFirstLastPara="1" wrap="square" lIns="216000" tIns="144000" rIns="216000" bIns="1440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additional funding for 5% time away from the classroom for teachers in their second year</a:t>
            </a:r>
            <a:endParaRPr/>
          </a:p>
        </p:txBody>
      </p:sp>
      <p:sp>
        <p:nvSpPr>
          <p:cNvPr id="153" name="Google Shape;153;g1229f21e59e_0_58"/>
          <p:cNvSpPr txBox="1"/>
          <p:nvPr/>
        </p:nvSpPr>
        <p:spPr>
          <a:xfrm>
            <a:off x="1509779" y="4711603"/>
            <a:ext cx="9999900" cy="786900"/>
          </a:xfrm>
          <a:prstGeom prst="rect">
            <a:avLst/>
          </a:prstGeom>
          <a:solidFill>
            <a:schemeClr val="lt1"/>
          </a:solidFill>
          <a:ln w="38100" cap="flat" cmpd="sng">
            <a:solidFill>
              <a:srgbClr val="3A4F9D"/>
            </a:solidFill>
            <a:prstDash val="solid"/>
            <a:miter lim="800000"/>
            <a:headEnd type="none" w="sm" len="sm"/>
            <a:tailEnd type="none" w="sm" len="sm"/>
          </a:ln>
        </p:spPr>
        <p:txBody>
          <a:bodyPr spcFirstLastPara="1" wrap="square" lIns="216000" tIns="144000" rIns="216000" bIns="1440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a dedicated mentor and support for these mentors</a:t>
            </a:r>
            <a:endParaRPr/>
          </a:p>
        </p:txBody>
      </p:sp>
      <p:sp>
        <p:nvSpPr>
          <p:cNvPr id="154" name="Google Shape;154;g1229f21e59e_0_58"/>
          <p:cNvSpPr txBox="1"/>
          <p:nvPr/>
        </p:nvSpPr>
        <p:spPr>
          <a:xfrm>
            <a:off x="1509779" y="5623735"/>
            <a:ext cx="9999900" cy="792000"/>
          </a:xfrm>
          <a:prstGeom prst="rect">
            <a:avLst/>
          </a:prstGeom>
          <a:solidFill>
            <a:schemeClr val="lt1"/>
          </a:solidFill>
          <a:ln w="38100" cap="flat" cmpd="sng">
            <a:solidFill>
              <a:srgbClr val="3A4F9D"/>
            </a:solidFill>
            <a:prstDash val="solid"/>
            <a:miter lim="800000"/>
            <a:headEnd type="none" w="sm" len="sm"/>
            <a:tailEnd type="none" w="sm" len="sm"/>
          </a:ln>
        </p:spPr>
        <p:txBody>
          <a:bodyPr spcFirstLastPara="1" wrap="square" lIns="216000" tIns="144000" rIns="216000" bIns="1440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funding to cover mentors’ time with the mentee in the second year of teaching</a:t>
            </a:r>
            <a:endParaRPr/>
          </a:p>
        </p:txBody>
      </p:sp>
      <p:sp>
        <p:nvSpPr>
          <p:cNvPr id="155" name="Google Shape;155;g1229f21e59e_0_58"/>
          <p:cNvSpPr txBox="1"/>
          <p:nvPr/>
        </p:nvSpPr>
        <p:spPr>
          <a:xfrm>
            <a:off x="732777" y="1954262"/>
            <a:ext cx="567900" cy="792000"/>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Clr>
                <a:schemeClr val="lt1"/>
              </a:buClr>
              <a:buSzPts val="1600"/>
              <a:buFont typeface="Roboto"/>
              <a:buNone/>
            </a:pPr>
            <a:r>
              <a:rPr lang="en-GB" sz="1600" b="1">
                <a:solidFill>
                  <a:schemeClr val="lt1"/>
                </a:solidFill>
                <a:latin typeface="Roboto"/>
                <a:ea typeface="Roboto"/>
                <a:cs typeface="Roboto"/>
                <a:sym typeface="Roboto"/>
              </a:rPr>
              <a:t>1</a:t>
            </a:r>
            <a:endParaRPr sz="1800">
              <a:solidFill>
                <a:schemeClr val="dk1"/>
              </a:solidFill>
              <a:latin typeface="Calibri"/>
              <a:ea typeface="Calibri"/>
              <a:cs typeface="Calibri"/>
              <a:sym typeface="Calibri"/>
            </a:endParaRPr>
          </a:p>
        </p:txBody>
      </p:sp>
      <p:sp>
        <p:nvSpPr>
          <p:cNvPr id="156" name="Google Shape;156;g1229f21e59e_0_58"/>
          <p:cNvSpPr txBox="1"/>
          <p:nvPr/>
        </p:nvSpPr>
        <p:spPr>
          <a:xfrm>
            <a:off x="732775" y="2871630"/>
            <a:ext cx="567900" cy="792000"/>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Clr>
                <a:schemeClr val="lt1"/>
              </a:buClr>
              <a:buSzPts val="1600"/>
              <a:buFont typeface="Roboto"/>
              <a:buNone/>
            </a:pPr>
            <a:r>
              <a:rPr lang="en-GB" sz="1600" b="1">
                <a:solidFill>
                  <a:schemeClr val="lt1"/>
                </a:solidFill>
                <a:latin typeface="Roboto"/>
                <a:ea typeface="Roboto"/>
                <a:cs typeface="Roboto"/>
                <a:sym typeface="Roboto"/>
              </a:rPr>
              <a:t>2</a:t>
            </a:r>
            <a:endParaRPr sz="1800">
              <a:solidFill>
                <a:schemeClr val="dk1"/>
              </a:solidFill>
              <a:latin typeface="Calibri"/>
              <a:ea typeface="Calibri"/>
              <a:cs typeface="Calibri"/>
              <a:sym typeface="Calibri"/>
            </a:endParaRPr>
          </a:p>
        </p:txBody>
      </p:sp>
      <p:sp>
        <p:nvSpPr>
          <p:cNvPr id="157" name="Google Shape;157;g1229f21e59e_0_58"/>
          <p:cNvSpPr txBox="1"/>
          <p:nvPr/>
        </p:nvSpPr>
        <p:spPr>
          <a:xfrm>
            <a:off x="732775" y="3788998"/>
            <a:ext cx="567900" cy="792000"/>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Clr>
                <a:schemeClr val="lt1"/>
              </a:buClr>
              <a:buSzPts val="1600"/>
              <a:buFont typeface="Roboto"/>
              <a:buNone/>
            </a:pPr>
            <a:r>
              <a:rPr lang="en-GB" sz="1600" b="1">
                <a:solidFill>
                  <a:schemeClr val="lt1"/>
                </a:solidFill>
                <a:latin typeface="Roboto"/>
                <a:ea typeface="Roboto"/>
                <a:cs typeface="Roboto"/>
                <a:sym typeface="Roboto"/>
              </a:rPr>
              <a:t>3</a:t>
            </a:r>
            <a:endParaRPr sz="1800">
              <a:solidFill>
                <a:schemeClr val="dk1"/>
              </a:solidFill>
              <a:latin typeface="Calibri"/>
              <a:ea typeface="Calibri"/>
              <a:cs typeface="Calibri"/>
              <a:sym typeface="Calibri"/>
            </a:endParaRPr>
          </a:p>
        </p:txBody>
      </p:sp>
      <p:sp>
        <p:nvSpPr>
          <p:cNvPr id="158" name="Google Shape;158;g1229f21e59e_0_58"/>
          <p:cNvSpPr txBox="1"/>
          <p:nvPr/>
        </p:nvSpPr>
        <p:spPr>
          <a:xfrm>
            <a:off x="732775" y="4706366"/>
            <a:ext cx="567900" cy="792000"/>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Clr>
                <a:schemeClr val="lt1"/>
              </a:buClr>
              <a:buSzPts val="1600"/>
              <a:buFont typeface="Roboto"/>
              <a:buNone/>
            </a:pPr>
            <a:r>
              <a:rPr lang="en-GB" sz="1600" b="1">
                <a:solidFill>
                  <a:schemeClr val="lt1"/>
                </a:solidFill>
                <a:latin typeface="Roboto"/>
                <a:ea typeface="Roboto"/>
                <a:cs typeface="Roboto"/>
                <a:sym typeface="Roboto"/>
              </a:rPr>
              <a:t>4</a:t>
            </a:r>
            <a:endParaRPr sz="1800">
              <a:solidFill>
                <a:schemeClr val="dk1"/>
              </a:solidFill>
              <a:latin typeface="Calibri"/>
              <a:ea typeface="Calibri"/>
              <a:cs typeface="Calibri"/>
              <a:sym typeface="Calibri"/>
            </a:endParaRPr>
          </a:p>
        </p:txBody>
      </p:sp>
      <p:sp>
        <p:nvSpPr>
          <p:cNvPr id="159" name="Google Shape;159;g1229f21e59e_0_58"/>
          <p:cNvSpPr txBox="1"/>
          <p:nvPr/>
        </p:nvSpPr>
        <p:spPr>
          <a:xfrm>
            <a:off x="738815" y="5623734"/>
            <a:ext cx="567900" cy="792000"/>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Clr>
                <a:schemeClr val="lt1"/>
              </a:buClr>
              <a:buSzPts val="1600"/>
              <a:buFont typeface="Roboto"/>
              <a:buNone/>
            </a:pPr>
            <a:r>
              <a:rPr lang="en-GB" sz="1600" b="1">
                <a:solidFill>
                  <a:schemeClr val="lt1"/>
                </a:solidFill>
                <a:latin typeface="Roboto"/>
                <a:ea typeface="Roboto"/>
                <a:cs typeface="Roboto"/>
                <a:sym typeface="Roboto"/>
              </a:rPr>
              <a:t>5</a:t>
            </a:r>
            <a:endParaRPr sz="1800">
              <a:solidFill>
                <a:schemeClr val="dk1"/>
              </a:solidFill>
              <a:latin typeface="Calibri"/>
              <a:ea typeface="Calibri"/>
              <a:cs typeface="Calibri"/>
              <a:sym typeface="Calibri"/>
            </a:endParaRPr>
          </a:p>
        </p:txBody>
      </p:sp>
      <p:sp>
        <p:nvSpPr>
          <p:cNvPr id="160" name="Google Shape;160;g1229f21e59e_0_58"/>
          <p:cNvSpPr/>
          <p:nvPr/>
        </p:nvSpPr>
        <p:spPr>
          <a:xfrm>
            <a:off x="0" y="6752038"/>
            <a:ext cx="12192000" cy="168300"/>
          </a:xfrm>
          <a:prstGeom prst="rect">
            <a:avLst/>
          </a:prstGeom>
          <a:solidFill>
            <a:srgbClr val="120E3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 name="Google Shape;161;g1229f21e59e_0_58"/>
          <p:cNvSpPr/>
          <p:nvPr/>
        </p:nvSpPr>
        <p:spPr>
          <a:xfrm>
            <a:off x="0" y="6735812"/>
            <a:ext cx="12192000" cy="52200"/>
          </a:xfrm>
          <a:prstGeom prst="rect">
            <a:avLst/>
          </a:prstGeom>
          <a:solidFill>
            <a:srgbClr val="4BA124"/>
          </a:solidFill>
          <a:ln w="12700" cap="flat" cmpd="sng">
            <a:solidFill>
              <a:srgbClr val="4BA1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
                                        </p:tgtEl>
                                        <p:attrNameLst>
                                          <p:attrName>style.visibility</p:attrName>
                                        </p:attrNameLst>
                                      </p:cBhvr>
                                      <p:to>
                                        <p:strVal val="visible"/>
                                      </p:to>
                                    </p:set>
                                    <p:animEffect transition="in" filter="fade">
                                      <p:cBhvr>
                                        <p:cTn id="12" dur="500"/>
                                        <p:tgtEl>
                                          <p:spTgt spid="155"/>
                                        </p:tgtEl>
                                      </p:cBhvr>
                                    </p:animEffect>
                                  </p:childTnLst>
                                </p:cTn>
                              </p:par>
                              <p:par>
                                <p:cTn id="13" presetID="10" presetClass="entr" presetSubtype="0" fill="hold" nodeType="withEffect">
                                  <p:stCondLst>
                                    <p:cond delay="1000"/>
                                  </p:stCondLst>
                                  <p:childTnLst>
                                    <p:set>
                                      <p:cBhvr>
                                        <p:cTn id="14" dur="1" fill="hold">
                                          <p:stCondLst>
                                            <p:cond delay="0"/>
                                          </p:stCondLst>
                                        </p:cTn>
                                        <p:tgtEl>
                                          <p:spTgt spid="150"/>
                                        </p:tgtEl>
                                        <p:attrNameLst>
                                          <p:attrName>style.visibility</p:attrName>
                                        </p:attrNameLst>
                                      </p:cBhvr>
                                      <p:to>
                                        <p:strVal val="visible"/>
                                      </p:to>
                                    </p:set>
                                    <p:animEffect transition="in" filter="fade">
                                      <p:cBhvr>
                                        <p:cTn id="15" dur="500"/>
                                        <p:tgtEl>
                                          <p:spTgt spid="1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6"/>
                                        </p:tgtEl>
                                        <p:attrNameLst>
                                          <p:attrName>style.visibility</p:attrName>
                                        </p:attrNameLst>
                                      </p:cBhvr>
                                      <p:to>
                                        <p:strVal val="visible"/>
                                      </p:to>
                                    </p:set>
                                    <p:animEffect transition="in" filter="fade">
                                      <p:cBhvr>
                                        <p:cTn id="20" dur="500"/>
                                        <p:tgtEl>
                                          <p:spTgt spid="156"/>
                                        </p:tgtEl>
                                      </p:cBhvr>
                                    </p:animEffect>
                                  </p:childTnLst>
                                </p:cTn>
                              </p:par>
                              <p:par>
                                <p:cTn id="21" presetID="10" presetClass="entr" presetSubtype="0" fill="hold" nodeType="withEffect">
                                  <p:stCondLst>
                                    <p:cond delay="1000"/>
                                  </p:stCondLst>
                                  <p:childTnLst>
                                    <p:set>
                                      <p:cBhvr>
                                        <p:cTn id="22" dur="1" fill="hold">
                                          <p:stCondLst>
                                            <p:cond delay="0"/>
                                          </p:stCondLst>
                                        </p:cTn>
                                        <p:tgtEl>
                                          <p:spTgt spid="151"/>
                                        </p:tgtEl>
                                        <p:attrNameLst>
                                          <p:attrName>style.visibility</p:attrName>
                                        </p:attrNameLst>
                                      </p:cBhvr>
                                      <p:to>
                                        <p:strVal val="visible"/>
                                      </p:to>
                                    </p:set>
                                    <p:animEffect transition="in" filter="fade">
                                      <p:cBhvr>
                                        <p:cTn id="23" dur="500"/>
                                        <p:tgtEl>
                                          <p:spTgt spid="15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7"/>
                                        </p:tgtEl>
                                        <p:attrNameLst>
                                          <p:attrName>style.visibility</p:attrName>
                                        </p:attrNameLst>
                                      </p:cBhvr>
                                      <p:to>
                                        <p:strVal val="visible"/>
                                      </p:to>
                                    </p:set>
                                    <p:animEffect transition="in" filter="fade">
                                      <p:cBhvr>
                                        <p:cTn id="28" dur="500"/>
                                        <p:tgtEl>
                                          <p:spTgt spid="157"/>
                                        </p:tgtEl>
                                      </p:cBhvr>
                                    </p:animEffect>
                                  </p:childTnLst>
                                </p:cTn>
                              </p:par>
                              <p:par>
                                <p:cTn id="29" presetID="10" presetClass="entr" presetSubtype="0" fill="hold" nodeType="withEffect">
                                  <p:stCondLst>
                                    <p:cond delay="1000"/>
                                  </p:stCondLst>
                                  <p:childTnLst>
                                    <p:set>
                                      <p:cBhvr>
                                        <p:cTn id="30" dur="1" fill="hold">
                                          <p:stCondLst>
                                            <p:cond delay="0"/>
                                          </p:stCondLst>
                                        </p:cTn>
                                        <p:tgtEl>
                                          <p:spTgt spid="152"/>
                                        </p:tgtEl>
                                        <p:attrNameLst>
                                          <p:attrName>style.visibility</p:attrName>
                                        </p:attrNameLst>
                                      </p:cBhvr>
                                      <p:to>
                                        <p:strVal val="visible"/>
                                      </p:to>
                                    </p:set>
                                    <p:animEffect transition="in" filter="fade">
                                      <p:cBhvr>
                                        <p:cTn id="31" dur="500"/>
                                        <p:tgtEl>
                                          <p:spTgt spid="15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8"/>
                                        </p:tgtEl>
                                        <p:attrNameLst>
                                          <p:attrName>style.visibility</p:attrName>
                                        </p:attrNameLst>
                                      </p:cBhvr>
                                      <p:to>
                                        <p:strVal val="visible"/>
                                      </p:to>
                                    </p:set>
                                    <p:animEffect transition="in" filter="fade">
                                      <p:cBhvr>
                                        <p:cTn id="36" dur="500"/>
                                        <p:tgtEl>
                                          <p:spTgt spid="158"/>
                                        </p:tgtEl>
                                      </p:cBhvr>
                                    </p:animEffect>
                                  </p:childTnLst>
                                </p:cTn>
                              </p:par>
                              <p:par>
                                <p:cTn id="37" presetID="10" presetClass="entr" presetSubtype="0" fill="hold" nodeType="withEffect">
                                  <p:stCondLst>
                                    <p:cond delay="1000"/>
                                  </p:stCondLst>
                                  <p:childTnLst>
                                    <p:set>
                                      <p:cBhvr>
                                        <p:cTn id="38" dur="1" fill="hold">
                                          <p:stCondLst>
                                            <p:cond delay="0"/>
                                          </p:stCondLst>
                                        </p:cTn>
                                        <p:tgtEl>
                                          <p:spTgt spid="153"/>
                                        </p:tgtEl>
                                        <p:attrNameLst>
                                          <p:attrName>style.visibility</p:attrName>
                                        </p:attrNameLst>
                                      </p:cBhvr>
                                      <p:to>
                                        <p:strVal val="visible"/>
                                      </p:to>
                                    </p:set>
                                    <p:animEffect transition="in" filter="fade">
                                      <p:cBhvr>
                                        <p:cTn id="39" dur="500"/>
                                        <p:tgtEl>
                                          <p:spTgt spid="15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9"/>
                                        </p:tgtEl>
                                        <p:attrNameLst>
                                          <p:attrName>style.visibility</p:attrName>
                                        </p:attrNameLst>
                                      </p:cBhvr>
                                      <p:to>
                                        <p:strVal val="visible"/>
                                      </p:to>
                                    </p:set>
                                    <p:animEffect transition="in" filter="fade">
                                      <p:cBhvr>
                                        <p:cTn id="44" dur="500"/>
                                        <p:tgtEl>
                                          <p:spTgt spid="159"/>
                                        </p:tgtEl>
                                      </p:cBhvr>
                                    </p:animEffect>
                                  </p:childTnLst>
                                </p:cTn>
                              </p:par>
                              <p:par>
                                <p:cTn id="45" presetID="10" presetClass="entr" presetSubtype="0" fill="hold" nodeType="withEffect">
                                  <p:stCondLst>
                                    <p:cond delay="1000"/>
                                  </p:stCondLst>
                                  <p:childTnLst>
                                    <p:set>
                                      <p:cBhvr>
                                        <p:cTn id="46" dur="1" fill="hold">
                                          <p:stCondLst>
                                            <p:cond delay="0"/>
                                          </p:stCondLst>
                                        </p:cTn>
                                        <p:tgtEl>
                                          <p:spTgt spid="154"/>
                                        </p:tgtEl>
                                        <p:attrNameLst>
                                          <p:attrName>style.visibility</p:attrName>
                                        </p:attrNameLst>
                                      </p:cBhvr>
                                      <p:to>
                                        <p:strVal val="visible"/>
                                      </p:to>
                                    </p:set>
                                    <p:animEffect transition="in" filter="fade">
                                      <p:cBhvr>
                                        <p:cTn id="47"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pSp>
        <p:nvGrpSpPr>
          <p:cNvPr id="166" name="Google Shape;166;g1229f21e59e_0_78"/>
          <p:cNvGrpSpPr/>
          <p:nvPr/>
        </p:nvGrpSpPr>
        <p:grpSpPr>
          <a:xfrm>
            <a:off x="399197" y="6581924"/>
            <a:ext cx="1227423" cy="153900"/>
            <a:chOff x="299405" y="6581924"/>
            <a:chExt cx="920590" cy="153900"/>
          </a:xfrm>
        </p:grpSpPr>
        <p:sp>
          <p:nvSpPr>
            <p:cNvPr id="167" name="Google Shape;167;g1229f21e59e_0_78">
              <a:hlinkClick r:id="rId3" action="ppaction://hlinksldjump"/>
            </p:cNvPr>
            <p:cNvSpPr/>
            <p:nvPr/>
          </p:nvSpPr>
          <p:spPr>
            <a:xfrm rot="-5400000" flipH="1">
              <a:off x="291005" y="6605576"/>
              <a:ext cx="123300" cy="106500"/>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168" name="Google Shape;168;g1229f21e59e_0_78">
              <a:hlinkClick r:id="rId3" action="ppaction://hlinksldjump"/>
            </p:cNvPr>
            <p:cNvSpPr txBox="1"/>
            <p:nvPr/>
          </p:nvSpPr>
          <p:spPr>
            <a:xfrm>
              <a:off x="454395" y="6581924"/>
              <a:ext cx="765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000"/>
                <a:buFont typeface="Roboto"/>
                <a:buNone/>
              </a:pPr>
              <a:r>
                <a:rPr lang="en-GB" sz="1000" b="1">
                  <a:solidFill>
                    <a:schemeClr val="dk1"/>
                  </a:solidFill>
                  <a:latin typeface="Roboto"/>
                  <a:ea typeface="Roboto"/>
                  <a:cs typeface="Roboto"/>
                  <a:sym typeface="Roboto"/>
                </a:rPr>
                <a:t>Contents</a:t>
              </a:r>
              <a:endParaRPr sz="1800">
                <a:solidFill>
                  <a:schemeClr val="dk1"/>
                </a:solidFill>
                <a:latin typeface="Calibri"/>
                <a:ea typeface="Calibri"/>
                <a:cs typeface="Calibri"/>
                <a:sym typeface="Calibri"/>
              </a:endParaRPr>
            </a:p>
          </p:txBody>
        </p:sp>
      </p:grpSp>
      <p:sp>
        <p:nvSpPr>
          <p:cNvPr id="169" name="Google Shape;169;g1229f21e59e_0_78"/>
          <p:cNvSpPr txBox="1"/>
          <p:nvPr/>
        </p:nvSpPr>
        <p:spPr>
          <a:xfrm>
            <a:off x="717552" y="4626271"/>
            <a:ext cx="5511600" cy="1575300"/>
          </a:xfrm>
          <a:prstGeom prst="rect">
            <a:avLst/>
          </a:prstGeom>
          <a:solidFill>
            <a:schemeClr val="lt1"/>
          </a:solidFill>
          <a:ln w="38100" cap="flat" cmpd="sng">
            <a:solidFill>
              <a:srgbClr val="4BA124"/>
            </a:solidFill>
            <a:prstDash val="solid"/>
            <a:miter lim="800000"/>
            <a:headEnd type="none" w="sm" len="sm"/>
            <a:tailEnd type="none" w="sm" len="sm"/>
          </a:ln>
        </p:spPr>
        <p:txBody>
          <a:bodyPr spcFirstLastPara="1" wrap="square" lIns="216000" tIns="144000" rIns="216000" bIns="144000" anchor="t" anchorCtr="0">
            <a:noAutofit/>
          </a:bodyPr>
          <a:lstStyle/>
          <a:p>
            <a:pPr marL="0" marR="0" lvl="0" indent="0" algn="l" rtl="0">
              <a:spcBef>
                <a:spcPts val="0"/>
              </a:spcBef>
              <a:spcAft>
                <a:spcPts val="0"/>
              </a:spcAft>
              <a:buClr>
                <a:schemeClr val="dk1"/>
              </a:buClr>
              <a:buSzPts val="1800"/>
              <a:buFont typeface="Sofia"/>
              <a:buNone/>
            </a:pPr>
            <a:r>
              <a:rPr lang="en-GB" sz="1800">
                <a:solidFill>
                  <a:schemeClr val="dk1"/>
                </a:solidFill>
                <a:latin typeface="Calibri"/>
                <a:ea typeface="Calibri"/>
                <a:cs typeface="Calibri"/>
                <a:sym typeface="Calibri"/>
              </a:rPr>
              <a:t>Appropriate Body Status will be held by:</a:t>
            </a:r>
            <a:endParaRPr>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Teaching School Hubs</a:t>
            </a:r>
            <a:endParaRPr>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Local Authorities</a:t>
            </a:r>
            <a:endParaRPr>
              <a:latin typeface="Calibri"/>
              <a:ea typeface="Calibri"/>
              <a:cs typeface="Calibri"/>
              <a:sym typeface="Calibri"/>
            </a:endParaRPr>
          </a:p>
        </p:txBody>
      </p:sp>
      <p:graphicFrame>
        <p:nvGraphicFramePr>
          <p:cNvPr id="170" name="Google Shape;170;g1229f21e59e_0_78"/>
          <p:cNvGraphicFramePr/>
          <p:nvPr/>
        </p:nvGraphicFramePr>
        <p:xfrm>
          <a:off x="723901" y="2000250"/>
          <a:ext cx="10833100" cy="2494695"/>
        </p:xfrm>
        <a:graphic>
          <a:graphicData uri="http://schemas.openxmlformats.org/drawingml/2006/table">
            <a:tbl>
              <a:tblPr firstRow="1" bandRow="1">
                <a:noFill/>
                <a:tableStyleId>{AB2D41B7-EB60-4487-A5AF-24A0D68063DA}</a:tableStyleId>
              </a:tblPr>
              <a:tblGrid>
                <a:gridCol w="10833100">
                  <a:extLst>
                    <a:ext uri="{9D8B030D-6E8A-4147-A177-3AD203B41FA5}">
                      <a16:colId xmlns:a16="http://schemas.microsoft.com/office/drawing/2014/main" val="20000"/>
                    </a:ext>
                  </a:extLst>
                </a:gridCol>
              </a:tblGrid>
              <a:tr h="342825">
                <a:tc>
                  <a:txBody>
                    <a:bodyPr/>
                    <a:lstStyle/>
                    <a:p>
                      <a:pPr marL="0" marR="0" lvl="0" indent="0" algn="l" rtl="0">
                        <a:spcBef>
                          <a:spcPts val="0"/>
                        </a:spcBef>
                        <a:spcAft>
                          <a:spcPts val="0"/>
                        </a:spcAft>
                        <a:buClr>
                          <a:schemeClr val="dk1"/>
                        </a:buClr>
                        <a:buSzPts val="1800"/>
                        <a:buFont typeface="Calibri"/>
                        <a:buNone/>
                      </a:pPr>
                      <a:r>
                        <a:rPr lang="en-GB" sz="1800" u="none" strike="noStrike" cap="none">
                          <a:solidFill>
                            <a:schemeClr val="lt1"/>
                          </a:solidFill>
                        </a:rPr>
                        <a:t>Appropriate Body Roles:</a:t>
                      </a:r>
                      <a:endParaRPr sz="1350" u="none" strike="noStrike" cap="none">
                        <a:solidFill>
                          <a:schemeClr val="lt1"/>
                        </a:solidFill>
                      </a:endParaRPr>
                    </a:p>
                  </a:txBody>
                  <a:tcPr marL="91450" marR="91450" marT="45725" marB="45725">
                    <a:solidFill>
                      <a:srgbClr val="1550C8"/>
                    </a:solidFill>
                  </a:tcPr>
                </a:tc>
                <a:extLst>
                  <a:ext uri="{0D108BD9-81ED-4DB2-BD59-A6C34878D82A}">
                    <a16:rowId xmlns:a16="http://schemas.microsoft.com/office/drawing/2014/main" val="10000"/>
                  </a:ext>
                </a:extLst>
              </a:tr>
              <a:tr h="2128925">
                <a:tc>
                  <a:txBody>
                    <a:bodyPr/>
                    <a:lstStyle/>
                    <a:p>
                      <a:pPr marL="342900" marR="0" lvl="0" indent="-342900" algn="l" rtl="0">
                        <a:spcBef>
                          <a:spcPts val="0"/>
                        </a:spcBef>
                        <a:spcAft>
                          <a:spcPts val="0"/>
                        </a:spcAft>
                        <a:buClr>
                          <a:schemeClr val="lt1"/>
                        </a:buClr>
                        <a:buSzPts val="1800"/>
                        <a:buFont typeface="Calibri"/>
                        <a:buChar char="•"/>
                      </a:pPr>
                      <a:r>
                        <a:rPr lang="en-GB" sz="1800" u="none" strike="noStrike" cap="none">
                          <a:solidFill>
                            <a:schemeClr val="lt1"/>
                          </a:solidFill>
                        </a:rPr>
                        <a:t>compliance checks to ensure statutory induction entitlements of early career teachers are met</a:t>
                      </a:r>
                      <a:endParaRPr sz="1800" u="none" strike="noStrike" cap="none">
                        <a:solidFill>
                          <a:schemeClr val="lt1"/>
                        </a:solidFill>
                      </a:endParaRPr>
                    </a:p>
                    <a:p>
                      <a:pPr marL="342900" marR="0" lvl="0" indent="-342900" algn="l" rtl="0">
                        <a:spcBef>
                          <a:spcPts val="600"/>
                        </a:spcBef>
                        <a:spcAft>
                          <a:spcPts val="0"/>
                        </a:spcAft>
                        <a:buClr>
                          <a:schemeClr val="lt1"/>
                        </a:buClr>
                        <a:buSzPts val="1600"/>
                        <a:buFont typeface="Calibri"/>
                        <a:buChar char="•"/>
                      </a:pPr>
                      <a:r>
                        <a:rPr lang="en-GB" sz="1800" u="none" strike="noStrike" cap="none">
                          <a:solidFill>
                            <a:schemeClr val="lt1"/>
                          </a:solidFill>
                        </a:rPr>
                        <a:t>assessment verification based on individual headteachers’ recommendations </a:t>
                      </a:r>
                      <a:endParaRPr sz="1800" u="none" strike="noStrike" cap="none">
                        <a:solidFill>
                          <a:schemeClr val="lt1"/>
                        </a:solidFill>
                      </a:endParaRPr>
                    </a:p>
                    <a:p>
                      <a:pPr marL="342900" marR="0" lvl="0" indent="-342900" algn="l" rtl="0">
                        <a:spcBef>
                          <a:spcPts val="600"/>
                        </a:spcBef>
                        <a:spcAft>
                          <a:spcPts val="0"/>
                        </a:spcAft>
                        <a:buClr>
                          <a:schemeClr val="lt1"/>
                        </a:buClr>
                        <a:buSzPts val="1600"/>
                        <a:buFont typeface="Calibri"/>
                        <a:buChar char="•"/>
                      </a:pPr>
                      <a:r>
                        <a:rPr lang="en-GB" sz="1800" u="none" strike="noStrike" cap="none">
                          <a:solidFill>
                            <a:schemeClr val="lt1"/>
                          </a:solidFill>
                        </a:rPr>
                        <a:t>ensure that all Early Career Teachers have access to an ECF-based induction </a:t>
                      </a:r>
                      <a:endParaRPr sz="1800" u="none" strike="noStrike" cap="none">
                        <a:solidFill>
                          <a:schemeClr val="lt1"/>
                        </a:solidFill>
                      </a:endParaRPr>
                    </a:p>
                  </a:txBody>
                  <a:tcPr marL="91450" marR="91450" marT="45725" marB="45725">
                    <a:solidFill>
                      <a:srgbClr val="1550C8"/>
                    </a:solidFill>
                  </a:tcPr>
                </a:tc>
                <a:extLst>
                  <a:ext uri="{0D108BD9-81ED-4DB2-BD59-A6C34878D82A}">
                    <a16:rowId xmlns:a16="http://schemas.microsoft.com/office/drawing/2014/main" val="10001"/>
                  </a:ext>
                </a:extLst>
              </a:tr>
            </a:tbl>
          </a:graphicData>
        </a:graphic>
      </p:graphicFrame>
      <p:sp>
        <p:nvSpPr>
          <p:cNvPr id="171" name="Google Shape;171;g1229f21e59e_0_78"/>
          <p:cNvSpPr txBox="1"/>
          <p:nvPr/>
        </p:nvSpPr>
        <p:spPr>
          <a:xfrm>
            <a:off x="717551" y="526718"/>
            <a:ext cx="10833300" cy="1409700"/>
          </a:xfrm>
          <a:prstGeom prst="rect">
            <a:avLst/>
          </a:prstGeom>
          <a:solidFill>
            <a:srgbClr val="F8DAE6"/>
          </a:solidFill>
          <a:ln>
            <a:noFill/>
          </a:ln>
        </p:spPr>
        <p:txBody>
          <a:bodyPr spcFirstLastPara="1" wrap="square" lIns="216000" tIns="216000" rIns="216000" bIns="108000" anchor="t" anchorCtr="0">
            <a:noAutofit/>
          </a:bodyPr>
          <a:lstStyle/>
          <a:p>
            <a:pPr marL="342900" marR="0" lvl="0" indent="-342900" algn="just" rtl="0">
              <a:spcBef>
                <a:spcPts val="0"/>
              </a:spcBef>
              <a:spcAft>
                <a:spcPts val="0"/>
              </a:spcAft>
              <a:buClr>
                <a:srgbClr val="4BA124"/>
              </a:buClr>
              <a:buSzPts val="2400"/>
              <a:buFont typeface="Calibri"/>
              <a:buChar char="►"/>
            </a:pPr>
            <a:r>
              <a:rPr lang="en-GB" sz="2800">
                <a:solidFill>
                  <a:schemeClr val="dk1"/>
                </a:solidFill>
                <a:latin typeface="Calibri"/>
                <a:ea typeface="Calibri"/>
                <a:cs typeface="Calibri"/>
                <a:sym typeface="Calibri"/>
              </a:rPr>
              <a:t>The Role of the Appropriate Body</a:t>
            </a:r>
            <a:endParaRPr sz="280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1800"/>
              <a:buFont typeface="Sofia"/>
              <a:buNone/>
            </a:pPr>
            <a:r>
              <a:rPr lang="en-GB" sz="1800">
                <a:solidFill>
                  <a:schemeClr val="dk1"/>
                </a:solidFill>
                <a:latin typeface="Calibri"/>
                <a:ea typeface="Calibri"/>
                <a:cs typeface="Calibri"/>
                <a:sym typeface="Calibri"/>
              </a:rPr>
              <a:t>The appropriate body will continue to play an important role in Early Career Teachers’ inductions. </a:t>
            </a:r>
            <a:endParaRPr sz="1800">
              <a:solidFill>
                <a:schemeClr val="dk1"/>
              </a:solidFill>
              <a:latin typeface="Calibri"/>
              <a:ea typeface="Calibri"/>
              <a:cs typeface="Calibri"/>
              <a:sym typeface="Calibri"/>
            </a:endParaRPr>
          </a:p>
        </p:txBody>
      </p:sp>
      <p:sp>
        <p:nvSpPr>
          <p:cNvPr id="172" name="Google Shape;172;g1229f21e59e_0_78"/>
          <p:cNvSpPr/>
          <p:nvPr/>
        </p:nvSpPr>
        <p:spPr>
          <a:xfrm>
            <a:off x="0" y="6752275"/>
            <a:ext cx="12192000" cy="168300"/>
          </a:xfrm>
          <a:prstGeom prst="rect">
            <a:avLst/>
          </a:prstGeom>
          <a:solidFill>
            <a:srgbClr val="120E3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g1229f21e59e_0_78"/>
          <p:cNvSpPr/>
          <p:nvPr/>
        </p:nvSpPr>
        <p:spPr>
          <a:xfrm>
            <a:off x="0" y="6746859"/>
            <a:ext cx="12192000" cy="52200"/>
          </a:xfrm>
          <a:prstGeom prst="rect">
            <a:avLst/>
          </a:prstGeom>
          <a:solidFill>
            <a:srgbClr val="4BA124"/>
          </a:solidFill>
          <a:ln w="12700" cap="flat" cmpd="sng">
            <a:solidFill>
              <a:srgbClr val="4BA1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g1229f21e59e_0_78"/>
          <p:cNvSpPr txBox="1"/>
          <p:nvPr/>
        </p:nvSpPr>
        <p:spPr>
          <a:xfrm>
            <a:off x="6340720" y="4626271"/>
            <a:ext cx="5210100" cy="1575300"/>
          </a:xfrm>
          <a:prstGeom prst="rect">
            <a:avLst/>
          </a:prstGeom>
          <a:solidFill>
            <a:srgbClr val="4BA124"/>
          </a:solidFill>
          <a:ln>
            <a:noFill/>
          </a:ln>
        </p:spPr>
        <p:txBody>
          <a:bodyPr spcFirstLastPara="1" wrap="square" lIns="108000" tIns="108000" rIns="108000" bIns="108000" anchor="t" anchorCtr="0">
            <a:noAutofit/>
          </a:bodyPr>
          <a:lstStyle/>
          <a:p>
            <a:pPr marL="0" marR="0" lvl="0" indent="0" algn="l" rtl="0">
              <a:spcBef>
                <a:spcPts val="0"/>
              </a:spcBef>
              <a:spcAft>
                <a:spcPts val="0"/>
              </a:spcAft>
              <a:buClr>
                <a:schemeClr val="lt1"/>
              </a:buClr>
              <a:buSzPts val="1800"/>
              <a:buFont typeface="Roboto"/>
              <a:buNone/>
            </a:pPr>
            <a:r>
              <a:rPr lang="en-GB" sz="2000" b="1">
                <a:solidFill>
                  <a:schemeClr val="lt1"/>
                </a:solidFill>
                <a:latin typeface="Calibri"/>
                <a:ea typeface="Calibri"/>
                <a:cs typeface="Calibri"/>
                <a:sym typeface="Calibri"/>
              </a:rPr>
              <a:t>Action: </a:t>
            </a:r>
            <a:endParaRPr>
              <a:latin typeface="Calibri"/>
              <a:ea typeface="Calibri"/>
              <a:cs typeface="Calibri"/>
              <a:sym typeface="Calibri"/>
            </a:endParaRPr>
          </a:p>
          <a:p>
            <a:pPr marL="0" marR="0" lvl="0" indent="0" algn="l" rtl="0">
              <a:spcBef>
                <a:spcPts val="0"/>
              </a:spcBef>
              <a:spcAft>
                <a:spcPts val="0"/>
              </a:spcAft>
              <a:buClr>
                <a:schemeClr val="lt1"/>
              </a:buClr>
              <a:buSzPts val="1800"/>
              <a:buFont typeface="Roboto"/>
              <a:buNone/>
            </a:pPr>
            <a:r>
              <a:rPr lang="en-GB" sz="1800">
                <a:solidFill>
                  <a:schemeClr val="lt1"/>
                </a:solidFill>
                <a:latin typeface="Calibri"/>
                <a:ea typeface="Calibri"/>
                <a:cs typeface="Calibri"/>
                <a:sym typeface="Calibri"/>
              </a:rPr>
              <a:t>Register your ECT(s) with an Appropriate Body to fulfil statutory induction requirements.</a:t>
            </a:r>
            <a:endParaRPr sz="1800">
              <a:solidFill>
                <a:schemeClr val="dk1"/>
              </a:solidFill>
              <a:latin typeface="Calibri"/>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70"/>
                                        </p:tgtEl>
                                        <p:attrNameLst>
                                          <p:attrName>style.visibility</p:attrName>
                                        </p:attrNameLst>
                                      </p:cBhvr>
                                      <p:to>
                                        <p:strVal val="visible"/>
                                      </p:to>
                                    </p:set>
                                    <p:animEffect transition="in" filter="fade">
                                      <p:cBhvr>
                                        <p:cTn id="11" dur="1000"/>
                                        <p:tgtEl>
                                          <p:spTgt spid="17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69"/>
                                        </p:tgtEl>
                                        <p:attrNameLst>
                                          <p:attrName>style.visibility</p:attrName>
                                        </p:attrNameLst>
                                      </p:cBhvr>
                                      <p:to>
                                        <p:strVal val="visible"/>
                                      </p:to>
                                    </p:set>
                                    <p:anim calcmode="lin" valueType="num">
                                      <p:cBhvr additive="base">
                                        <p:cTn id="16" dur="500"/>
                                        <p:tgtEl>
                                          <p:spTgt spid="169"/>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174"/>
                                        </p:tgtEl>
                                        <p:attrNameLst>
                                          <p:attrName>style.visibility</p:attrName>
                                        </p:attrNameLst>
                                      </p:cBhvr>
                                      <p:to>
                                        <p:strVal val="visible"/>
                                      </p:to>
                                    </p:set>
                                    <p:anim calcmode="lin" valueType="num">
                                      <p:cBhvr additive="base">
                                        <p:cTn id="20" dur="500"/>
                                        <p:tgtEl>
                                          <p:spTgt spid="1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1229f21e59e_0_90"/>
          <p:cNvSpPr/>
          <p:nvPr/>
        </p:nvSpPr>
        <p:spPr>
          <a:xfrm>
            <a:off x="0" y="57210"/>
            <a:ext cx="12192000" cy="6870000"/>
          </a:xfrm>
          <a:prstGeom prst="rect">
            <a:avLst/>
          </a:prstGeom>
          <a:solidFill>
            <a:schemeClr val="lt1">
              <a:alpha val="843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nvGrpSpPr>
          <p:cNvPr id="180" name="Google Shape;180;g1229f21e59e_0_90"/>
          <p:cNvGrpSpPr/>
          <p:nvPr/>
        </p:nvGrpSpPr>
        <p:grpSpPr>
          <a:xfrm>
            <a:off x="399197" y="6581924"/>
            <a:ext cx="1227423" cy="153900"/>
            <a:chOff x="299405" y="6581924"/>
            <a:chExt cx="920590" cy="153900"/>
          </a:xfrm>
        </p:grpSpPr>
        <p:sp>
          <p:nvSpPr>
            <p:cNvPr id="181" name="Google Shape;181;g1229f21e59e_0_90">
              <a:hlinkClick r:id="rId3" action="ppaction://hlinksldjump"/>
            </p:cNvPr>
            <p:cNvSpPr/>
            <p:nvPr/>
          </p:nvSpPr>
          <p:spPr>
            <a:xfrm rot="-5400000" flipH="1">
              <a:off x="291005" y="6605576"/>
              <a:ext cx="123300" cy="106500"/>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182" name="Google Shape;182;g1229f21e59e_0_90">
              <a:hlinkClick r:id="rId3" action="ppaction://hlinksldjump"/>
            </p:cNvPr>
            <p:cNvSpPr txBox="1"/>
            <p:nvPr/>
          </p:nvSpPr>
          <p:spPr>
            <a:xfrm>
              <a:off x="454395" y="6581924"/>
              <a:ext cx="765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000"/>
                <a:buFont typeface="Roboto"/>
                <a:buNone/>
              </a:pPr>
              <a:r>
                <a:rPr lang="en-GB" sz="1000" b="1">
                  <a:solidFill>
                    <a:schemeClr val="dk1"/>
                  </a:solidFill>
                  <a:latin typeface="Roboto"/>
                  <a:ea typeface="Roboto"/>
                  <a:cs typeface="Roboto"/>
                  <a:sym typeface="Roboto"/>
                </a:rPr>
                <a:t>Contents</a:t>
              </a:r>
              <a:endParaRPr sz="1800">
                <a:solidFill>
                  <a:schemeClr val="dk1"/>
                </a:solidFill>
                <a:latin typeface="Calibri"/>
                <a:ea typeface="Calibri"/>
                <a:cs typeface="Calibri"/>
                <a:sym typeface="Calibri"/>
              </a:endParaRPr>
            </a:p>
          </p:txBody>
        </p:sp>
      </p:grpSp>
      <p:sp>
        <p:nvSpPr>
          <p:cNvPr id="183" name="Google Shape;183;g1229f21e59e_0_90"/>
          <p:cNvSpPr txBox="1"/>
          <p:nvPr/>
        </p:nvSpPr>
        <p:spPr>
          <a:xfrm>
            <a:off x="6658221" y="4797053"/>
            <a:ext cx="4983900" cy="1575300"/>
          </a:xfrm>
          <a:prstGeom prst="rect">
            <a:avLst/>
          </a:prstGeom>
          <a:solidFill>
            <a:srgbClr val="4BA124"/>
          </a:solidFill>
          <a:ln>
            <a:noFill/>
          </a:ln>
        </p:spPr>
        <p:txBody>
          <a:bodyPr spcFirstLastPara="1" wrap="square" lIns="108000" tIns="108000" rIns="108000" bIns="108000" anchor="t" anchorCtr="0">
            <a:noAutofit/>
          </a:bodyPr>
          <a:lstStyle/>
          <a:p>
            <a:pPr marL="0" marR="0" lvl="0" indent="0" algn="l" rtl="0">
              <a:spcBef>
                <a:spcPts val="0"/>
              </a:spcBef>
              <a:spcAft>
                <a:spcPts val="0"/>
              </a:spcAft>
              <a:buClr>
                <a:schemeClr val="lt1"/>
              </a:buClr>
              <a:buSzPts val="1800"/>
              <a:buFont typeface="Roboto"/>
              <a:buNone/>
            </a:pPr>
            <a:r>
              <a:rPr lang="en-GB" sz="2000" b="1">
                <a:solidFill>
                  <a:schemeClr val="lt1"/>
                </a:solidFill>
                <a:latin typeface="Calibri"/>
                <a:ea typeface="Calibri"/>
                <a:cs typeface="Calibri"/>
                <a:sym typeface="Calibri"/>
              </a:rPr>
              <a:t>Action: </a:t>
            </a:r>
            <a:endParaRPr>
              <a:latin typeface="Calibri"/>
              <a:ea typeface="Calibri"/>
              <a:cs typeface="Calibri"/>
              <a:sym typeface="Calibri"/>
            </a:endParaRPr>
          </a:p>
          <a:p>
            <a:pPr marL="0" marR="0" lvl="0" indent="0" algn="l" rtl="0">
              <a:spcBef>
                <a:spcPts val="0"/>
              </a:spcBef>
              <a:spcAft>
                <a:spcPts val="0"/>
              </a:spcAft>
              <a:buClr>
                <a:schemeClr val="lt1"/>
              </a:buClr>
              <a:buSzPts val="1800"/>
              <a:buFont typeface="Roboto"/>
              <a:buNone/>
            </a:pPr>
            <a:r>
              <a:rPr lang="en-GB" sz="1800">
                <a:solidFill>
                  <a:schemeClr val="lt1"/>
                </a:solidFill>
                <a:latin typeface="Calibri"/>
                <a:ea typeface="Calibri"/>
                <a:cs typeface="Calibri"/>
                <a:sym typeface="Calibri"/>
              </a:rPr>
              <a:t>Identify potential mentors from the existing staff of your school. Who has the skills and experience necessary for this role?</a:t>
            </a:r>
            <a:endParaRPr sz="1800">
              <a:solidFill>
                <a:schemeClr val="dk1"/>
              </a:solidFill>
              <a:latin typeface="Calibri"/>
              <a:ea typeface="Calibri"/>
              <a:cs typeface="Calibri"/>
              <a:sym typeface="Calibri"/>
            </a:endParaRPr>
          </a:p>
        </p:txBody>
      </p:sp>
      <p:pic>
        <p:nvPicPr>
          <p:cNvPr id="184" name="Google Shape;184;g1229f21e59e_0_90"/>
          <p:cNvPicPr preferRelativeResize="0"/>
          <p:nvPr/>
        </p:nvPicPr>
        <p:blipFill rotWithShape="1">
          <a:blip r:embed="rId4">
            <a:alphaModFix/>
          </a:blip>
          <a:srcRect/>
          <a:stretch/>
        </p:blipFill>
        <p:spPr>
          <a:xfrm>
            <a:off x="6658221" y="2485312"/>
            <a:ext cx="4984190" cy="2260620"/>
          </a:xfrm>
          <a:prstGeom prst="rect">
            <a:avLst/>
          </a:prstGeom>
          <a:noFill/>
          <a:ln>
            <a:noFill/>
          </a:ln>
        </p:spPr>
      </p:pic>
      <p:graphicFrame>
        <p:nvGraphicFramePr>
          <p:cNvPr id="185" name="Google Shape;185;g1229f21e59e_0_90"/>
          <p:cNvGraphicFramePr/>
          <p:nvPr/>
        </p:nvGraphicFramePr>
        <p:xfrm>
          <a:off x="548883" y="2485312"/>
          <a:ext cx="6020900" cy="1986300"/>
        </p:xfrm>
        <a:graphic>
          <a:graphicData uri="http://schemas.openxmlformats.org/drawingml/2006/table">
            <a:tbl>
              <a:tblPr firstRow="1" bandRow="1">
                <a:noFill/>
                <a:tableStyleId>{AB2D41B7-EB60-4487-A5AF-24A0D68063DA}</a:tableStyleId>
              </a:tblPr>
              <a:tblGrid>
                <a:gridCol w="6020900">
                  <a:extLst>
                    <a:ext uri="{9D8B030D-6E8A-4147-A177-3AD203B41FA5}">
                      <a16:colId xmlns:a16="http://schemas.microsoft.com/office/drawing/2014/main" val="20000"/>
                    </a:ext>
                  </a:extLst>
                </a:gridCol>
              </a:tblGrid>
              <a:tr h="370850">
                <a:tc>
                  <a:txBody>
                    <a:bodyPr/>
                    <a:lstStyle/>
                    <a:p>
                      <a:pPr marL="0" marR="0" lvl="0" indent="0" algn="l" rtl="0">
                        <a:spcBef>
                          <a:spcPts val="0"/>
                        </a:spcBef>
                        <a:spcAft>
                          <a:spcPts val="0"/>
                        </a:spcAft>
                        <a:buClr>
                          <a:schemeClr val="dk1"/>
                        </a:buClr>
                        <a:buSzPts val="1800"/>
                        <a:buFont typeface="Calibri"/>
                        <a:buNone/>
                      </a:pPr>
                      <a:r>
                        <a:rPr lang="en-GB" sz="1800" u="none" strike="noStrike" cap="none">
                          <a:solidFill>
                            <a:schemeClr val="lt1"/>
                          </a:solidFill>
                        </a:rPr>
                        <a:t>Mentors will receive:</a:t>
                      </a:r>
                      <a:endParaRPr sz="1350" u="none" strike="noStrike" cap="none">
                        <a:solidFill>
                          <a:schemeClr val="lt1"/>
                        </a:solidFill>
                      </a:endParaRPr>
                    </a:p>
                  </a:txBody>
                  <a:tcPr marL="91450" marR="91450" marT="45725" marB="45725">
                    <a:solidFill>
                      <a:srgbClr val="1550C8"/>
                    </a:solidFill>
                  </a:tcPr>
                </a:tc>
                <a:extLst>
                  <a:ext uri="{0D108BD9-81ED-4DB2-BD59-A6C34878D82A}">
                    <a16:rowId xmlns:a16="http://schemas.microsoft.com/office/drawing/2014/main" val="10000"/>
                  </a:ext>
                </a:extLst>
              </a:tr>
              <a:tr h="370850">
                <a:tc>
                  <a:txBody>
                    <a:bodyPr/>
                    <a:lstStyle/>
                    <a:p>
                      <a:pPr marL="342900" marR="0" lvl="0" indent="-342900" algn="l" rtl="0">
                        <a:spcBef>
                          <a:spcPts val="0"/>
                        </a:spcBef>
                        <a:spcAft>
                          <a:spcPts val="0"/>
                        </a:spcAft>
                        <a:buClr>
                          <a:schemeClr val="lt1"/>
                        </a:buClr>
                        <a:buSzPts val="1600"/>
                        <a:buFont typeface="Arial"/>
                        <a:buChar char="•"/>
                      </a:pPr>
                      <a:r>
                        <a:rPr lang="en-GB" sz="1800" u="none" strike="noStrike" cap="none">
                          <a:solidFill>
                            <a:schemeClr val="lt1"/>
                          </a:solidFill>
                        </a:rPr>
                        <a:t>Funded training over the two-year induction period of the ECF;</a:t>
                      </a:r>
                      <a:endParaRPr sz="1800" u="none" strike="noStrike" cap="none">
                        <a:solidFill>
                          <a:schemeClr val="lt1"/>
                        </a:solidFill>
                      </a:endParaRPr>
                    </a:p>
                    <a:p>
                      <a:pPr marL="342900" marR="0" lvl="0" indent="-342900" algn="l" rtl="0">
                        <a:spcBef>
                          <a:spcPts val="600"/>
                        </a:spcBef>
                        <a:spcAft>
                          <a:spcPts val="0"/>
                        </a:spcAft>
                        <a:buClr>
                          <a:schemeClr val="lt1"/>
                        </a:buClr>
                        <a:buSzPts val="1600"/>
                        <a:buFont typeface="Arial"/>
                        <a:buChar char="•"/>
                      </a:pPr>
                      <a:r>
                        <a:rPr lang="en-GB" sz="1800" u="none" strike="noStrike" cap="none">
                          <a:solidFill>
                            <a:schemeClr val="lt1"/>
                          </a:solidFill>
                        </a:rPr>
                        <a:t>support through high-quality resources;</a:t>
                      </a:r>
                      <a:endParaRPr sz="1800" u="none" strike="noStrike" cap="none">
                        <a:solidFill>
                          <a:schemeClr val="lt1"/>
                        </a:solidFill>
                      </a:endParaRPr>
                    </a:p>
                    <a:p>
                      <a:pPr marL="342900" marR="0" lvl="0" indent="-342900" algn="l" rtl="0">
                        <a:spcBef>
                          <a:spcPts val="600"/>
                        </a:spcBef>
                        <a:spcAft>
                          <a:spcPts val="0"/>
                        </a:spcAft>
                        <a:buClr>
                          <a:schemeClr val="lt1"/>
                        </a:buClr>
                        <a:buSzPts val="1600"/>
                        <a:buFont typeface="Arial"/>
                        <a:buChar char="•"/>
                      </a:pPr>
                      <a:r>
                        <a:rPr lang="en-GB" sz="1800" u="none" strike="noStrike" cap="none">
                          <a:solidFill>
                            <a:schemeClr val="lt1"/>
                          </a:solidFill>
                        </a:rPr>
                        <a:t>funded release time to work with the early career teacher during their second year of teaching.  </a:t>
                      </a:r>
                      <a:endParaRPr sz="1350" u="none" strike="noStrike" cap="none">
                        <a:solidFill>
                          <a:schemeClr val="lt1"/>
                        </a:solidFill>
                        <a:latin typeface="Calibri"/>
                        <a:ea typeface="Calibri"/>
                        <a:cs typeface="Calibri"/>
                        <a:sym typeface="Calibri"/>
                      </a:endParaRPr>
                    </a:p>
                  </a:txBody>
                  <a:tcPr marL="91450" marR="91450" marT="45725" marB="45725">
                    <a:solidFill>
                      <a:srgbClr val="1550C8"/>
                    </a:solidFill>
                  </a:tcPr>
                </a:tc>
                <a:extLst>
                  <a:ext uri="{0D108BD9-81ED-4DB2-BD59-A6C34878D82A}">
                    <a16:rowId xmlns:a16="http://schemas.microsoft.com/office/drawing/2014/main" val="10001"/>
                  </a:ext>
                </a:extLst>
              </a:tr>
            </a:tbl>
          </a:graphicData>
        </a:graphic>
      </p:graphicFrame>
      <p:sp>
        <p:nvSpPr>
          <p:cNvPr id="186" name="Google Shape;186;g1229f21e59e_0_90"/>
          <p:cNvSpPr txBox="1"/>
          <p:nvPr/>
        </p:nvSpPr>
        <p:spPr>
          <a:xfrm>
            <a:off x="541205" y="4801222"/>
            <a:ext cx="6028500" cy="1575300"/>
          </a:xfrm>
          <a:prstGeom prst="rect">
            <a:avLst/>
          </a:prstGeom>
          <a:solidFill>
            <a:srgbClr val="F8DAE6"/>
          </a:solidFill>
          <a:ln>
            <a:noFill/>
          </a:ln>
        </p:spPr>
        <p:txBody>
          <a:bodyPr spcFirstLastPara="1" wrap="square" lIns="108000" tIns="108000" rIns="108000" bIns="108000" anchor="t" anchorCtr="0">
            <a:noAutofit/>
          </a:bodyPr>
          <a:lstStyle/>
          <a:p>
            <a:pPr marL="0" marR="0" lvl="0" indent="0" algn="l" rtl="0">
              <a:spcBef>
                <a:spcPts val="0"/>
              </a:spcBef>
              <a:spcAft>
                <a:spcPts val="0"/>
              </a:spcAft>
              <a:buClr>
                <a:schemeClr val="dk1"/>
              </a:buClr>
              <a:buSzPts val="1800"/>
              <a:buFont typeface="Sofia"/>
              <a:buNone/>
            </a:pPr>
            <a:r>
              <a:rPr lang="en-GB" sz="1800">
                <a:solidFill>
                  <a:schemeClr val="dk1"/>
                </a:solidFill>
                <a:latin typeface="Calibri"/>
                <a:ea typeface="Calibri"/>
                <a:cs typeface="Calibri"/>
                <a:sym typeface="Calibri"/>
              </a:rPr>
              <a:t>If a mentor has more than one Early Career Teacher to supervise, their training allocation can be used by a prospective mentor, with a view to building mentor capacity in the school. </a:t>
            </a:r>
            <a:endParaRPr sz="1800">
              <a:solidFill>
                <a:schemeClr val="dk1"/>
              </a:solidFill>
              <a:latin typeface="Calibri"/>
              <a:ea typeface="Calibri"/>
              <a:cs typeface="Calibri"/>
              <a:sym typeface="Calibri"/>
            </a:endParaRPr>
          </a:p>
        </p:txBody>
      </p:sp>
      <p:sp>
        <p:nvSpPr>
          <p:cNvPr id="187" name="Google Shape;187;g1229f21e59e_0_90"/>
          <p:cNvSpPr txBox="1"/>
          <p:nvPr/>
        </p:nvSpPr>
        <p:spPr>
          <a:xfrm>
            <a:off x="541207" y="416839"/>
            <a:ext cx="11101200" cy="2025300"/>
          </a:xfrm>
          <a:prstGeom prst="rect">
            <a:avLst/>
          </a:prstGeom>
          <a:solidFill>
            <a:srgbClr val="F8DAE6"/>
          </a:solidFill>
          <a:ln>
            <a:noFill/>
          </a:ln>
        </p:spPr>
        <p:txBody>
          <a:bodyPr spcFirstLastPara="1" wrap="square" lIns="216000" tIns="216000" rIns="216000" bIns="108000" anchor="t" anchorCtr="0">
            <a:noAutofit/>
          </a:bodyPr>
          <a:lstStyle/>
          <a:p>
            <a:pPr marL="342900" marR="0" lvl="0" indent="-342900" algn="just" rtl="0">
              <a:spcBef>
                <a:spcPts val="0"/>
              </a:spcBef>
              <a:spcAft>
                <a:spcPts val="0"/>
              </a:spcAft>
              <a:buClr>
                <a:srgbClr val="4BA124"/>
              </a:buClr>
              <a:buSzPts val="2400"/>
              <a:buFont typeface="Calibri"/>
              <a:buChar char="►"/>
            </a:pPr>
            <a:r>
              <a:rPr lang="en-GB" sz="2800">
                <a:solidFill>
                  <a:schemeClr val="dk1"/>
                </a:solidFill>
                <a:latin typeface="Calibri"/>
                <a:ea typeface="Calibri"/>
                <a:cs typeface="Calibri"/>
                <a:sym typeface="Calibri"/>
              </a:rPr>
              <a:t>Mentoring</a:t>
            </a:r>
            <a:r>
              <a:rPr lang="en-GB"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All early career teachers will be entitled to a dedicated mentor, who will share their expertise. Mentors will be trained and have access to resources developed by the ECF providers. </a:t>
            </a:r>
            <a:r>
              <a:rPr lang="en-GB" sz="1800" u="sng">
                <a:solidFill>
                  <a:srgbClr val="0B0C0C"/>
                </a:solidFill>
                <a:latin typeface="Calibri"/>
                <a:ea typeface="Calibri"/>
                <a:cs typeface="Calibri"/>
                <a:sym typeface="Calibri"/>
              </a:rPr>
              <a:t>This role should be separate to that of the induction tutor.</a:t>
            </a:r>
            <a:endParaRPr sz="1800">
              <a:solidFill>
                <a:schemeClr val="dk1"/>
              </a:solidFill>
              <a:latin typeface="Calibri"/>
              <a:ea typeface="Calibri"/>
              <a:cs typeface="Calibri"/>
              <a:sym typeface="Calibri"/>
            </a:endParaRPr>
          </a:p>
        </p:txBody>
      </p:sp>
      <p:sp>
        <p:nvSpPr>
          <p:cNvPr id="188" name="Google Shape;188;g1229f21e59e_0_90"/>
          <p:cNvSpPr/>
          <p:nvPr/>
        </p:nvSpPr>
        <p:spPr>
          <a:xfrm>
            <a:off x="0" y="6752275"/>
            <a:ext cx="12192000" cy="168300"/>
          </a:xfrm>
          <a:prstGeom prst="rect">
            <a:avLst/>
          </a:prstGeom>
          <a:solidFill>
            <a:srgbClr val="120E3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g1229f21e59e_0_90"/>
          <p:cNvSpPr/>
          <p:nvPr/>
        </p:nvSpPr>
        <p:spPr>
          <a:xfrm>
            <a:off x="0" y="6746859"/>
            <a:ext cx="12192000" cy="52200"/>
          </a:xfrm>
          <a:prstGeom prst="rect">
            <a:avLst/>
          </a:prstGeom>
          <a:solidFill>
            <a:srgbClr val="4BA124"/>
          </a:solidFill>
          <a:ln w="12700" cap="flat" cmpd="sng">
            <a:solidFill>
              <a:srgbClr val="4BA1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185"/>
                                        </p:tgtEl>
                                        <p:attrNameLst>
                                          <p:attrName>style.visibility</p:attrName>
                                        </p:attrNameLst>
                                      </p:cBhvr>
                                      <p:to>
                                        <p:strVal val="visible"/>
                                      </p:to>
                                    </p:set>
                                    <p:animEffect transition="in" filter="fade">
                                      <p:cBhvr>
                                        <p:cTn id="11" dur="1000"/>
                                        <p:tgtEl>
                                          <p:spTgt spid="185"/>
                                        </p:tgtEl>
                                      </p:cBhvr>
                                    </p:animEffect>
                                  </p:childTnLst>
                                </p:cTn>
                              </p:par>
                              <p:par>
                                <p:cTn id="12" presetID="10" presetClass="entr" presetSubtype="0" fill="hold" nodeType="withEffect">
                                  <p:stCondLst>
                                    <p:cond delay="1000"/>
                                  </p:stCondLst>
                                  <p:childTnLst>
                                    <p:set>
                                      <p:cBhvr>
                                        <p:cTn id="13" dur="1" fill="hold">
                                          <p:stCondLst>
                                            <p:cond delay="0"/>
                                          </p:stCondLst>
                                        </p:cTn>
                                        <p:tgtEl>
                                          <p:spTgt spid="184"/>
                                        </p:tgtEl>
                                        <p:attrNameLst>
                                          <p:attrName>style.visibility</p:attrName>
                                        </p:attrNameLst>
                                      </p:cBhvr>
                                      <p:to>
                                        <p:strVal val="visible"/>
                                      </p:to>
                                    </p:set>
                                    <p:animEffect transition="in" filter="fade">
                                      <p:cBhvr>
                                        <p:cTn id="14" dur="500"/>
                                        <p:tgtEl>
                                          <p:spTgt spid="18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6"/>
                                        </p:tgtEl>
                                        <p:attrNameLst>
                                          <p:attrName>style.visibility</p:attrName>
                                        </p:attrNameLst>
                                      </p:cBhvr>
                                      <p:to>
                                        <p:strVal val="visible"/>
                                      </p:to>
                                    </p:set>
                                    <p:animEffect transition="in" filter="fade">
                                      <p:cBhvr>
                                        <p:cTn id="19" dur="500"/>
                                        <p:tgtEl>
                                          <p:spTgt spid="186"/>
                                        </p:tgtEl>
                                      </p:cBhvr>
                                    </p:animEffect>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183"/>
                                        </p:tgtEl>
                                        <p:attrNameLst>
                                          <p:attrName>style.visibility</p:attrName>
                                        </p:attrNameLst>
                                      </p:cBhvr>
                                      <p:to>
                                        <p:strVal val="visible"/>
                                      </p:to>
                                    </p:set>
                                    <p:anim calcmode="lin" valueType="num">
                                      <p:cBhvr additive="base">
                                        <p:cTn id="23" dur="500"/>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229f21e59e_0_104"/>
          <p:cNvSpPr txBox="1"/>
          <p:nvPr/>
        </p:nvSpPr>
        <p:spPr>
          <a:xfrm>
            <a:off x="640304" y="147802"/>
            <a:ext cx="10896900" cy="1574100"/>
          </a:xfrm>
          <a:prstGeom prst="rect">
            <a:avLst/>
          </a:prstGeom>
          <a:solidFill>
            <a:srgbClr val="F8DAE6"/>
          </a:solidFill>
          <a:ln>
            <a:noFill/>
          </a:ln>
        </p:spPr>
        <p:txBody>
          <a:bodyPr spcFirstLastPara="1" wrap="square" lIns="216000" tIns="216000" rIns="216000" bIns="108000" anchor="t" anchorCtr="0">
            <a:noAutofit/>
          </a:bodyPr>
          <a:lstStyle/>
          <a:p>
            <a:pPr marL="342900" marR="0" lvl="0" indent="-342900" algn="just" rtl="0">
              <a:spcBef>
                <a:spcPts val="0"/>
              </a:spcBef>
              <a:spcAft>
                <a:spcPts val="0"/>
              </a:spcAft>
              <a:buClr>
                <a:srgbClr val="548135"/>
              </a:buClr>
              <a:buSzPts val="2400"/>
              <a:buFont typeface="Calibri"/>
              <a:buChar char="►"/>
            </a:pPr>
            <a:r>
              <a:rPr lang="en-GB" sz="3200">
                <a:solidFill>
                  <a:schemeClr val="dk1"/>
                </a:solidFill>
                <a:latin typeface="Calibri"/>
                <a:ea typeface="Calibri"/>
                <a:cs typeface="Calibri"/>
                <a:sym typeface="Calibri"/>
              </a:rPr>
              <a:t>The Five Core Areas of the ECF</a:t>
            </a:r>
            <a:endParaRPr sz="3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Sofia"/>
              <a:buNone/>
            </a:pPr>
            <a:r>
              <a:rPr lang="en-GB" sz="1800">
                <a:solidFill>
                  <a:schemeClr val="dk1"/>
                </a:solidFill>
                <a:latin typeface="Calibri"/>
                <a:ea typeface="Calibri"/>
                <a:cs typeface="Calibri"/>
                <a:sym typeface="Calibri"/>
              </a:rPr>
              <a:t>The ECF has been designed to support Early Career Teacher development in five core areas. These relate to the Teachers’ Standards, but are not exactly the same.</a:t>
            </a:r>
            <a:endParaRPr sz="1800">
              <a:solidFill>
                <a:schemeClr val="dk1"/>
              </a:solidFill>
              <a:latin typeface="Calibri"/>
              <a:ea typeface="Calibri"/>
              <a:cs typeface="Calibri"/>
              <a:sym typeface="Calibri"/>
            </a:endParaRPr>
          </a:p>
        </p:txBody>
      </p:sp>
      <p:grpSp>
        <p:nvGrpSpPr>
          <p:cNvPr id="195" name="Google Shape;195;g1229f21e59e_0_104"/>
          <p:cNvGrpSpPr/>
          <p:nvPr/>
        </p:nvGrpSpPr>
        <p:grpSpPr>
          <a:xfrm>
            <a:off x="399197" y="6581924"/>
            <a:ext cx="1227423" cy="153900"/>
            <a:chOff x="299405" y="6581924"/>
            <a:chExt cx="920590" cy="153900"/>
          </a:xfrm>
        </p:grpSpPr>
        <p:sp>
          <p:nvSpPr>
            <p:cNvPr id="196" name="Google Shape;196;g1229f21e59e_0_104">
              <a:hlinkClick r:id="" action="ppaction://noaction"/>
            </p:cNvPr>
            <p:cNvSpPr/>
            <p:nvPr/>
          </p:nvSpPr>
          <p:spPr>
            <a:xfrm rot="-5400000" flipH="1">
              <a:off x="291005" y="6605576"/>
              <a:ext cx="123300" cy="106500"/>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97" name="Google Shape;197;g1229f21e59e_0_104">
              <a:hlinkClick r:id="" action="ppaction://noaction"/>
            </p:cNvPr>
            <p:cNvSpPr txBox="1"/>
            <p:nvPr/>
          </p:nvSpPr>
          <p:spPr>
            <a:xfrm>
              <a:off x="454395" y="6581924"/>
              <a:ext cx="765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000"/>
                <a:buFont typeface="Roboto"/>
                <a:buNone/>
              </a:pPr>
              <a:r>
                <a:rPr lang="en-GB" sz="1000" b="1">
                  <a:solidFill>
                    <a:schemeClr val="dk1"/>
                  </a:solidFill>
                  <a:latin typeface="Roboto"/>
                  <a:ea typeface="Roboto"/>
                  <a:cs typeface="Roboto"/>
                  <a:sym typeface="Roboto"/>
                </a:rPr>
                <a:t>Contents</a:t>
              </a:r>
              <a:endParaRPr sz="1800">
                <a:solidFill>
                  <a:schemeClr val="dk1"/>
                </a:solidFill>
                <a:latin typeface="Calibri"/>
                <a:ea typeface="Calibri"/>
                <a:cs typeface="Calibri"/>
                <a:sym typeface="Calibri"/>
              </a:endParaRPr>
            </a:p>
          </p:txBody>
        </p:sp>
      </p:grpSp>
      <p:sp>
        <p:nvSpPr>
          <p:cNvPr id="198" name="Google Shape;198;g1229f21e59e_0_104"/>
          <p:cNvSpPr txBox="1"/>
          <p:nvPr/>
        </p:nvSpPr>
        <p:spPr>
          <a:xfrm>
            <a:off x="7435898" y="1812066"/>
            <a:ext cx="4104000" cy="783300"/>
          </a:xfrm>
          <a:prstGeom prst="rect">
            <a:avLst/>
          </a:prstGeom>
          <a:solidFill>
            <a:schemeClr val="lt1"/>
          </a:solidFill>
          <a:ln w="38100" cap="flat" cmpd="sng">
            <a:solidFill>
              <a:srgbClr val="1550C8"/>
            </a:solidFill>
            <a:prstDash val="solid"/>
            <a:miter lim="800000"/>
            <a:headEnd type="none" w="sm" len="sm"/>
            <a:tailEnd type="none" w="sm" len="sm"/>
          </a:ln>
        </p:spPr>
        <p:txBody>
          <a:bodyPr spcFirstLastPara="1" wrap="square" lIns="216000" tIns="144000" rIns="216000" bIns="144000" anchor="t" anchorCtr="0">
            <a:noAutofit/>
          </a:bodyPr>
          <a:lstStyle/>
          <a:p>
            <a:pPr marL="0" marR="0" lvl="0" indent="0" algn="l" rtl="0">
              <a:spcBef>
                <a:spcPts val="0"/>
              </a:spcBef>
              <a:spcAft>
                <a:spcPts val="0"/>
              </a:spcAft>
              <a:buClr>
                <a:schemeClr val="dk1"/>
              </a:buClr>
              <a:buSzPts val="1600"/>
              <a:buFont typeface="Sofia"/>
              <a:buNone/>
            </a:pPr>
            <a:r>
              <a:rPr lang="en-GB" sz="1600">
                <a:solidFill>
                  <a:schemeClr val="dk1"/>
                </a:solidFill>
                <a:latin typeface="Calibri"/>
                <a:ea typeface="Calibri"/>
                <a:cs typeface="Calibri"/>
                <a:sym typeface="Calibri"/>
              </a:rPr>
              <a:t>High Expectations (S1)</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600"/>
              <a:buFont typeface="Sofia"/>
              <a:buNone/>
            </a:pPr>
            <a:r>
              <a:rPr lang="en-GB" sz="1600">
                <a:solidFill>
                  <a:schemeClr val="dk1"/>
                </a:solidFill>
                <a:latin typeface="Calibri"/>
                <a:ea typeface="Calibri"/>
                <a:cs typeface="Calibri"/>
                <a:sym typeface="Calibri"/>
              </a:rPr>
              <a:t>Managing Behaviour (S7)</a:t>
            </a:r>
            <a:endParaRPr sz="1800">
              <a:solidFill>
                <a:schemeClr val="dk1"/>
              </a:solidFill>
              <a:latin typeface="Calibri"/>
              <a:ea typeface="Calibri"/>
              <a:cs typeface="Calibri"/>
              <a:sym typeface="Calibri"/>
            </a:endParaRPr>
          </a:p>
        </p:txBody>
      </p:sp>
      <p:sp>
        <p:nvSpPr>
          <p:cNvPr id="199" name="Google Shape;199;g1229f21e59e_0_104"/>
          <p:cNvSpPr txBox="1"/>
          <p:nvPr/>
        </p:nvSpPr>
        <p:spPr>
          <a:xfrm>
            <a:off x="640304" y="1837454"/>
            <a:ext cx="4104000" cy="786900"/>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Clr>
                <a:schemeClr val="lt1"/>
              </a:buClr>
              <a:buSzPts val="1600"/>
              <a:buFont typeface="Sofia"/>
              <a:buNone/>
            </a:pPr>
            <a:r>
              <a:rPr lang="en-GB" sz="1600" b="1">
                <a:solidFill>
                  <a:schemeClr val="lt1"/>
                </a:solidFill>
                <a:latin typeface="Calibri"/>
                <a:ea typeface="Calibri"/>
                <a:cs typeface="Calibri"/>
                <a:sym typeface="Calibri"/>
              </a:rPr>
              <a:t>Behaviour Management </a:t>
            </a:r>
            <a:endParaRPr sz="1800">
              <a:solidFill>
                <a:schemeClr val="dk1"/>
              </a:solidFill>
              <a:latin typeface="Calibri"/>
              <a:ea typeface="Calibri"/>
              <a:cs typeface="Calibri"/>
              <a:sym typeface="Calibri"/>
            </a:endParaRPr>
          </a:p>
        </p:txBody>
      </p:sp>
      <p:sp>
        <p:nvSpPr>
          <p:cNvPr id="200" name="Google Shape;200;g1229f21e59e_0_104"/>
          <p:cNvSpPr txBox="1"/>
          <p:nvPr/>
        </p:nvSpPr>
        <p:spPr>
          <a:xfrm>
            <a:off x="7435898" y="2685355"/>
            <a:ext cx="4104000" cy="1029600"/>
          </a:xfrm>
          <a:prstGeom prst="rect">
            <a:avLst/>
          </a:prstGeom>
          <a:solidFill>
            <a:schemeClr val="lt1"/>
          </a:solidFill>
          <a:ln w="38100" cap="flat" cmpd="sng">
            <a:solidFill>
              <a:srgbClr val="1550C8"/>
            </a:solidFill>
            <a:prstDash val="solid"/>
            <a:miter lim="800000"/>
            <a:headEnd type="none" w="sm" len="sm"/>
            <a:tailEnd type="none" w="sm" len="sm"/>
          </a:ln>
        </p:spPr>
        <p:txBody>
          <a:bodyPr spcFirstLastPara="1" wrap="square" lIns="216000" tIns="144000" rIns="216000" bIns="144000" anchor="t" anchorCtr="0">
            <a:noAutofit/>
          </a:bodyPr>
          <a:lstStyle/>
          <a:p>
            <a:pPr marL="0" marR="0" lvl="0" indent="0" algn="l" rtl="0">
              <a:spcBef>
                <a:spcPts val="0"/>
              </a:spcBef>
              <a:spcAft>
                <a:spcPts val="0"/>
              </a:spcAft>
              <a:buClr>
                <a:schemeClr val="dk1"/>
              </a:buClr>
              <a:buSzPts val="1600"/>
              <a:buFont typeface="Sofia"/>
              <a:buNone/>
            </a:pPr>
            <a:r>
              <a:rPr lang="en-GB" sz="1600">
                <a:solidFill>
                  <a:schemeClr val="dk1"/>
                </a:solidFill>
                <a:latin typeface="Calibri"/>
                <a:ea typeface="Calibri"/>
                <a:cs typeface="Calibri"/>
                <a:sym typeface="Calibri"/>
              </a:rPr>
              <a:t>How Pupils Learn (S2)</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600"/>
              <a:buFont typeface="Sofia"/>
              <a:buNone/>
            </a:pPr>
            <a:r>
              <a:rPr lang="en-GB" sz="1600">
                <a:solidFill>
                  <a:schemeClr val="dk1"/>
                </a:solidFill>
                <a:latin typeface="Calibri"/>
                <a:ea typeface="Calibri"/>
                <a:cs typeface="Calibri"/>
                <a:sym typeface="Calibri"/>
              </a:rPr>
              <a:t>Classroom Practice (S4)</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600"/>
              <a:buFont typeface="Sofia"/>
              <a:buNone/>
            </a:pPr>
            <a:r>
              <a:rPr lang="en-GB" sz="1600">
                <a:solidFill>
                  <a:schemeClr val="dk1"/>
                </a:solidFill>
                <a:latin typeface="Calibri"/>
                <a:ea typeface="Calibri"/>
                <a:cs typeface="Calibri"/>
                <a:sym typeface="Calibri"/>
              </a:rPr>
              <a:t>Adaptive Teaching (S5)</a:t>
            </a:r>
            <a:endParaRPr sz="1800">
              <a:solidFill>
                <a:schemeClr val="dk1"/>
              </a:solidFill>
              <a:latin typeface="Calibri"/>
              <a:ea typeface="Calibri"/>
              <a:cs typeface="Calibri"/>
              <a:sym typeface="Calibri"/>
            </a:endParaRPr>
          </a:p>
        </p:txBody>
      </p:sp>
      <p:sp>
        <p:nvSpPr>
          <p:cNvPr id="201" name="Google Shape;201;g1229f21e59e_0_104"/>
          <p:cNvSpPr txBox="1"/>
          <p:nvPr/>
        </p:nvSpPr>
        <p:spPr>
          <a:xfrm>
            <a:off x="7447672" y="3807541"/>
            <a:ext cx="4104000" cy="537000"/>
          </a:xfrm>
          <a:prstGeom prst="rect">
            <a:avLst/>
          </a:prstGeom>
          <a:solidFill>
            <a:schemeClr val="lt1"/>
          </a:solidFill>
          <a:ln w="38100" cap="flat" cmpd="sng">
            <a:solidFill>
              <a:srgbClr val="1550C8"/>
            </a:solidFill>
            <a:prstDash val="solid"/>
            <a:miter lim="800000"/>
            <a:headEnd type="none" w="sm" len="sm"/>
            <a:tailEnd type="none" w="sm" len="sm"/>
          </a:ln>
        </p:spPr>
        <p:txBody>
          <a:bodyPr spcFirstLastPara="1" wrap="square" lIns="216000" tIns="144000" rIns="216000" bIns="144000" anchor="t" anchorCtr="0">
            <a:noAutofit/>
          </a:bodyPr>
          <a:lstStyle/>
          <a:p>
            <a:pPr marL="0" marR="0" lvl="0" indent="0" algn="l" rtl="0">
              <a:spcBef>
                <a:spcPts val="0"/>
              </a:spcBef>
              <a:spcAft>
                <a:spcPts val="0"/>
              </a:spcAft>
              <a:buClr>
                <a:schemeClr val="dk1"/>
              </a:buClr>
              <a:buSzPts val="1600"/>
              <a:buFont typeface="Sofia"/>
              <a:buNone/>
            </a:pPr>
            <a:r>
              <a:rPr lang="en-GB" sz="1600">
                <a:solidFill>
                  <a:schemeClr val="dk1"/>
                </a:solidFill>
                <a:latin typeface="Calibri"/>
                <a:ea typeface="Calibri"/>
                <a:cs typeface="Calibri"/>
                <a:sym typeface="Calibri"/>
              </a:rPr>
              <a:t>Curriculum (S3)</a:t>
            </a:r>
            <a:endParaRPr sz="1600">
              <a:solidFill>
                <a:schemeClr val="dk1"/>
              </a:solidFill>
              <a:latin typeface="Calibri"/>
              <a:ea typeface="Calibri"/>
              <a:cs typeface="Calibri"/>
              <a:sym typeface="Calibri"/>
            </a:endParaRPr>
          </a:p>
        </p:txBody>
      </p:sp>
      <p:sp>
        <p:nvSpPr>
          <p:cNvPr id="202" name="Google Shape;202;g1229f21e59e_0_104"/>
          <p:cNvSpPr txBox="1"/>
          <p:nvPr/>
        </p:nvSpPr>
        <p:spPr>
          <a:xfrm>
            <a:off x="7447672" y="4435944"/>
            <a:ext cx="4104000" cy="537000"/>
          </a:xfrm>
          <a:prstGeom prst="rect">
            <a:avLst/>
          </a:prstGeom>
          <a:solidFill>
            <a:schemeClr val="lt1"/>
          </a:solidFill>
          <a:ln w="38100" cap="flat" cmpd="sng">
            <a:solidFill>
              <a:srgbClr val="1550C8"/>
            </a:solidFill>
            <a:prstDash val="solid"/>
            <a:miter lim="800000"/>
            <a:headEnd type="none" w="sm" len="sm"/>
            <a:tailEnd type="none" w="sm" len="sm"/>
          </a:ln>
        </p:spPr>
        <p:txBody>
          <a:bodyPr spcFirstLastPara="1" wrap="square" lIns="216000" tIns="144000" rIns="216000" bIns="144000" anchor="t" anchorCtr="0">
            <a:noAutofit/>
          </a:bodyPr>
          <a:lstStyle/>
          <a:p>
            <a:pPr marL="0" marR="0" lvl="0" indent="0" algn="l" rtl="0">
              <a:spcBef>
                <a:spcPts val="0"/>
              </a:spcBef>
              <a:spcAft>
                <a:spcPts val="0"/>
              </a:spcAft>
              <a:buClr>
                <a:schemeClr val="dk1"/>
              </a:buClr>
              <a:buSzPts val="1600"/>
              <a:buFont typeface="Sofia"/>
              <a:buNone/>
            </a:pPr>
            <a:r>
              <a:rPr lang="en-GB" sz="1600">
                <a:solidFill>
                  <a:schemeClr val="dk1"/>
                </a:solidFill>
                <a:highlight>
                  <a:schemeClr val="lt1"/>
                </a:highlight>
                <a:latin typeface="Calibri"/>
                <a:ea typeface="Calibri"/>
                <a:cs typeface="Calibri"/>
                <a:sym typeface="Calibri"/>
              </a:rPr>
              <a:t>Assessment (S6)</a:t>
            </a:r>
            <a:endParaRPr sz="1800">
              <a:solidFill>
                <a:schemeClr val="dk1"/>
              </a:solidFill>
              <a:highlight>
                <a:schemeClr val="lt1"/>
              </a:highlight>
              <a:latin typeface="Calibri"/>
              <a:ea typeface="Calibri"/>
              <a:cs typeface="Calibri"/>
              <a:sym typeface="Calibri"/>
            </a:endParaRPr>
          </a:p>
        </p:txBody>
      </p:sp>
      <p:sp>
        <p:nvSpPr>
          <p:cNvPr id="203" name="Google Shape;203;g1229f21e59e_0_104"/>
          <p:cNvSpPr txBox="1"/>
          <p:nvPr/>
        </p:nvSpPr>
        <p:spPr>
          <a:xfrm>
            <a:off x="7447672" y="5061482"/>
            <a:ext cx="4104000" cy="537000"/>
          </a:xfrm>
          <a:prstGeom prst="rect">
            <a:avLst/>
          </a:prstGeom>
          <a:solidFill>
            <a:schemeClr val="lt1"/>
          </a:solidFill>
          <a:ln w="38100" cap="flat" cmpd="sng">
            <a:solidFill>
              <a:srgbClr val="1550C8"/>
            </a:solidFill>
            <a:prstDash val="solid"/>
            <a:miter lim="800000"/>
            <a:headEnd type="none" w="sm" len="sm"/>
            <a:tailEnd type="none" w="sm" len="sm"/>
          </a:ln>
        </p:spPr>
        <p:txBody>
          <a:bodyPr spcFirstLastPara="1" wrap="square" lIns="216000" tIns="144000" rIns="216000" bIns="144000" anchor="t" anchorCtr="0">
            <a:noAutofit/>
          </a:bodyPr>
          <a:lstStyle/>
          <a:p>
            <a:pPr marL="0" marR="0" lvl="0" indent="0" algn="l" rtl="0">
              <a:spcBef>
                <a:spcPts val="0"/>
              </a:spcBef>
              <a:spcAft>
                <a:spcPts val="0"/>
              </a:spcAft>
              <a:buClr>
                <a:schemeClr val="dk1"/>
              </a:buClr>
              <a:buSzPts val="1600"/>
              <a:buFont typeface="Sofia"/>
              <a:buNone/>
            </a:pPr>
            <a:r>
              <a:rPr lang="en-GB" sz="1600">
                <a:solidFill>
                  <a:schemeClr val="dk1"/>
                </a:solidFill>
                <a:latin typeface="Calibri"/>
                <a:ea typeface="Calibri"/>
                <a:cs typeface="Calibri"/>
                <a:sym typeface="Calibri"/>
              </a:rPr>
              <a:t>Professional Behaviours (S8)</a:t>
            </a:r>
            <a:endParaRPr sz="1800">
              <a:solidFill>
                <a:schemeClr val="dk1"/>
              </a:solidFill>
              <a:latin typeface="Calibri"/>
              <a:ea typeface="Calibri"/>
              <a:cs typeface="Calibri"/>
              <a:sym typeface="Calibri"/>
            </a:endParaRPr>
          </a:p>
        </p:txBody>
      </p:sp>
      <p:sp>
        <p:nvSpPr>
          <p:cNvPr id="204" name="Google Shape;204;g1229f21e59e_0_104"/>
          <p:cNvSpPr txBox="1"/>
          <p:nvPr/>
        </p:nvSpPr>
        <p:spPr>
          <a:xfrm>
            <a:off x="640304" y="2713335"/>
            <a:ext cx="4104000" cy="999000"/>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Clr>
                <a:schemeClr val="lt1"/>
              </a:buClr>
              <a:buSzPts val="1600"/>
              <a:buFont typeface="Sofia"/>
              <a:buNone/>
            </a:pPr>
            <a:r>
              <a:rPr lang="en-GB" sz="1600" b="1">
                <a:solidFill>
                  <a:schemeClr val="lt1"/>
                </a:solidFill>
                <a:latin typeface="Calibri"/>
                <a:ea typeface="Calibri"/>
                <a:cs typeface="Calibri"/>
                <a:sym typeface="Calibri"/>
              </a:rPr>
              <a:t>Pedagogy</a:t>
            </a:r>
            <a:endParaRPr sz="1800">
              <a:solidFill>
                <a:schemeClr val="dk1"/>
              </a:solidFill>
              <a:latin typeface="Calibri"/>
              <a:ea typeface="Calibri"/>
              <a:cs typeface="Calibri"/>
              <a:sym typeface="Calibri"/>
            </a:endParaRPr>
          </a:p>
        </p:txBody>
      </p:sp>
      <p:sp>
        <p:nvSpPr>
          <p:cNvPr id="205" name="Google Shape;205;g1229f21e59e_0_104"/>
          <p:cNvSpPr txBox="1"/>
          <p:nvPr/>
        </p:nvSpPr>
        <p:spPr>
          <a:xfrm>
            <a:off x="640304" y="3808062"/>
            <a:ext cx="4104000" cy="537300"/>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Clr>
                <a:schemeClr val="lt1"/>
              </a:buClr>
              <a:buSzPts val="1600"/>
              <a:buFont typeface="Sofia"/>
              <a:buNone/>
            </a:pPr>
            <a:r>
              <a:rPr lang="en-GB" sz="1600" b="1">
                <a:solidFill>
                  <a:schemeClr val="lt1"/>
                </a:solidFill>
                <a:latin typeface="Calibri"/>
                <a:ea typeface="Calibri"/>
                <a:cs typeface="Calibri"/>
                <a:sym typeface="Calibri"/>
              </a:rPr>
              <a:t>Curriculum</a:t>
            </a:r>
            <a:endParaRPr sz="1800">
              <a:solidFill>
                <a:schemeClr val="dk1"/>
              </a:solidFill>
              <a:latin typeface="Calibri"/>
              <a:ea typeface="Calibri"/>
              <a:cs typeface="Calibri"/>
              <a:sym typeface="Calibri"/>
            </a:endParaRPr>
          </a:p>
        </p:txBody>
      </p:sp>
      <p:sp>
        <p:nvSpPr>
          <p:cNvPr id="206" name="Google Shape;206;g1229f21e59e_0_104"/>
          <p:cNvSpPr txBox="1"/>
          <p:nvPr/>
        </p:nvSpPr>
        <p:spPr>
          <a:xfrm>
            <a:off x="640304" y="4435620"/>
            <a:ext cx="4104000" cy="539700"/>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Clr>
                <a:schemeClr val="lt1"/>
              </a:buClr>
              <a:buSzPts val="1600"/>
              <a:buFont typeface="Sofia"/>
              <a:buNone/>
            </a:pPr>
            <a:r>
              <a:rPr lang="en-GB" sz="1600" b="1">
                <a:solidFill>
                  <a:schemeClr val="lt1"/>
                </a:solidFill>
                <a:latin typeface="Calibri"/>
                <a:ea typeface="Calibri"/>
                <a:cs typeface="Calibri"/>
                <a:sym typeface="Calibri"/>
              </a:rPr>
              <a:t>Assessment</a:t>
            </a:r>
            <a:endParaRPr sz="1800">
              <a:solidFill>
                <a:schemeClr val="dk1"/>
              </a:solidFill>
              <a:latin typeface="Calibri"/>
              <a:ea typeface="Calibri"/>
              <a:cs typeface="Calibri"/>
              <a:sym typeface="Calibri"/>
            </a:endParaRPr>
          </a:p>
        </p:txBody>
      </p:sp>
      <p:sp>
        <p:nvSpPr>
          <p:cNvPr id="207" name="Google Shape;207;g1229f21e59e_0_104"/>
          <p:cNvSpPr txBox="1"/>
          <p:nvPr/>
        </p:nvSpPr>
        <p:spPr>
          <a:xfrm>
            <a:off x="640304" y="5064392"/>
            <a:ext cx="4104000" cy="534000"/>
          </a:xfrm>
          <a:prstGeom prst="rect">
            <a:avLst/>
          </a:prstGeom>
          <a:solidFill>
            <a:srgbClr val="1550C8"/>
          </a:solidFill>
          <a:ln w="38100" cap="flat" cmpd="sng">
            <a:solidFill>
              <a:srgbClr val="3A4F9D"/>
            </a:solidFill>
            <a:prstDash val="solid"/>
            <a:miter lim="800000"/>
            <a:headEnd type="none" w="sm" len="sm"/>
            <a:tailEnd type="none" w="sm" len="sm"/>
          </a:ln>
        </p:spPr>
        <p:txBody>
          <a:bodyPr spcFirstLastPara="1" wrap="square" lIns="216000" tIns="144000" rIns="216000" bIns="144000" anchor="ctr" anchorCtr="0">
            <a:noAutofit/>
          </a:bodyPr>
          <a:lstStyle/>
          <a:p>
            <a:pPr marL="0" marR="0" lvl="0" indent="0" algn="ctr" rtl="0">
              <a:spcBef>
                <a:spcPts val="0"/>
              </a:spcBef>
              <a:spcAft>
                <a:spcPts val="0"/>
              </a:spcAft>
              <a:buClr>
                <a:schemeClr val="lt1"/>
              </a:buClr>
              <a:buSzPts val="1600"/>
              <a:buFont typeface="Sofia"/>
              <a:buNone/>
            </a:pPr>
            <a:r>
              <a:rPr lang="en-GB" sz="1600" b="1">
                <a:solidFill>
                  <a:schemeClr val="lt1"/>
                </a:solidFill>
                <a:latin typeface="Calibri"/>
                <a:ea typeface="Calibri"/>
                <a:cs typeface="Calibri"/>
                <a:sym typeface="Calibri"/>
              </a:rPr>
              <a:t>Professional Behaviours</a:t>
            </a:r>
            <a:endParaRPr sz="1800">
              <a:solidFill>
                <a:schemeClr val="dk1"/>
              </a:solidFill>
              <a:latin typeface="Calibri"/>
              <a:ea typeface="Calibri"/>
              <a:cs typeface="Calibri"/>
              <a:sym typeface="Calibri"/>
            </a:endParaRPr>
          </a:p>
        </p:txBody>
      </p:sp>
      <p:sp>
        <p:nvSpPr>
          <p:cNvPr id="208" name="Google Shape;208;g1229f21e59e_0_104"/>
          <p:cNvSpPr txBox="1"/>
          <p:nvPr/>
        </p:nvSpPr>
        <p:spPr>
          <a:xfrm>
            <a:off x="623080" y="5726079"/>
            <a:ext cx="10946100" cy="768600"/>
          </a:xfrm>
          <a:prstGeom prst="rect">
            <a:avLst/>
          </a:prstGeom>
          <a:solidFill>
            <a:srgbClr val="F8DAE6"/>
          </a:solidFill>
          <a:ln>
            <a:noFill/>
          </a:ln>
        </p:spPr>
        <p:txBody>
          <a:bodyPr spcFirstLastPara="1" wrap="square" lIns="216000" tIns="108000" rIns="216000" bIns="108000" anchor="t" anchorCtr="0">
            <a:noAutofit/>
          </a:bodyPr>
          <a:lstStyle/>
          <a:p>
            <a:pPr marL="0" marR="0" lvl="0" indent="0" algn="l" rtl="0">
              <a:spcBef>
                <a:spcPts val="0"/>
              </a:spcBef>
              <a:spcAft>
                <a:spcPts val="0"/>
              </a:spcAft>
              <a:buClr>
                <a:srgbClr val="4BA124"/>
              </a:buClr>
              <a:buSzPts val="1800"/>
              <a:buFont typeface="Sofia"/>
              <a:buNone/>
            </a:pPr>
            <a:r>
              <a:rPr lang="en-GB" sz="1800" b="1">
                <a:solidFill>
                  <a:srgbClr val="4BA124"/>
                </a:solidFill>
                <a:latin typeface="Calibri"/>
                <a:ea typeface="Calibri"/>
                <a:cs typeface="Calibri"/>
                <a:sym typeface="Calibri"/>
              </a:rPr>
              <a:t>The ECF should </a:t>
            </a:r>
            <a:r>
              <a:rPr lang="en-GB" sz="2000" b="1">
                <a:solidFill>
                  <a:srgbClr val="4BA124"/>
                </a:solidFill>
                <a:latin typeface="Calibri"/>
                <a:ea typeface="Calibri"/>
                <a:cs typeface="Calibri"/>
                <a:sym typeface="Calibri"/>
              </a:rPr>
              <a:t>not</a:t>
            </a:r>
            <a:r>
              <a:rPr lang="en-GB" sz="1800" b="1">
                <a:solidFill>
                  <a:srgbClr val="4BA124"/>
                </a:solidFill>
                <a:latin typeface="Calibri"/>
                <a:ea typeface="Calibri"/>
                <a:cs typeface="Calibri"/>
                <a:sym typeface="Calibri"/>
              </a:rPr>
              <a:t> be used as an assessment framework, and assessment should only be made against the Teachers’ Standards. </a:t>
            </a:r>
            <a:endParaRPr sz="1800">
              <a:solidFill>
                <a:srgbClr val="4BA124"/>
              </a:solidFill>
              <a:latin typeface="Calibri"/>
              <a:ea typeface="Calibri"/>
              <a:cs typeface="Calibri"/>
              <a:sym typeface="Calibri"/>
            </a:endParaRPr>
          </a:p>
        </p:txBody>
      </p:sp>
      <p:cxnSp>
        <p:nvCxnSpPr>
          <p:cNvPr id="209" name="Google Shape;209;g1229f21e59e_0_104"/>
          <p:cNvCxnSpPr>
            <a:endCxn id="198" idx="1"/>
          </p:cNvCxnSpPr>
          <p:nvPr/>
        </p:nvCxnSpPr>
        <p:spPr>
          <a:xfrm rot="10800000" flipH="1">
            <a:off x="4756298" y="2203716"/>
            <a:ext cx="2679600" cy="8400"/>
          </a:xfrm>
          <a:prstGeom prst="straightConnector1">
            <a:avLst/>
          </a:prstGeom>
          <a:noFill/>
          <a:ln w="38100" cap="flat" cmpd="sng">
            <a:solidFill>
              <a:srgbClr val="4BA124"/>
            </a:solidFill>
            <a:prstDash val="solid"/>
            <a:miter lim="800000"/>
            <a:headEnd type="oval" w="med" len="med"/>
            <a:tailEnd type="oval" w="med" len="med"/>
          </a:ln>
        </p:spPr>
      </p:cxnSp>
      <p:sp>
        <p:nvSpPr>
          <p:cNvPr id="210" name="Google Shape;210;g1229f21e59e_0_104"/>
          <p:cNvSpPr/>
          <p:nvPr/>
        </p:nvSpPr>
        <p:spPr>
          <a:xfrm>
            <a:off x="0" y="6752275"/>
            <a:ext cx="12192000" cy="168300"/>
          </a:xfrm>
          <a:prstGeom prst="rect">
            <a:avLst/>
          </a:prstGeom>
          <a:solidFill>
            <a:srgbClr val="120E3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g1229f21e59e_0_104"/>
          <p:cNvSpPr/>
          <p:nvPr/>
        </p:nvSpPr>
        <p:spPr>
          <a:xfrm>
            <a:off x="0" y="6746859"/>
            <a:ext cx="12192000" cy="52200"/>
          </a:xfrm>
          <a:prstGeom prst="rect">
            <a:avLst/>
          </a:prstGeom>
          <a:solidFill>
            <a:srgbClr val="4BA124"/>
          </a:solidFill>
          <a:ln w="12700" cap="flat" cmpd="sng">
            <a:solidFill>
              <a:srgbClr val="4BA1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12" name="Google Shape;212;g1229f21e59e_0_104"/>
          <p:cNvCxnSpPr/>
          <p:nvPr/>
        </p:nvCxnSpPr>
        <p:spPr>
          <a:xfrm rot="10800000" flipH="1">
            <a:off x="4767876" y="3199284"/>
            <a:ext cx="2679600" cy="8400"/>
          </a:xfrm>
          <a:prstGeom prst="straightConnector1">
            <a:avLst/>
          </a:prstGeom>
          <a:noFill/>
          <a:ln w="38100" cap="flat" cmpd="sng">
            <a:solidFill>
              <a:srgbClr val="4BA124"/>
            </a:solidFill>
            <a:prstDash val="solid"/>
            <a:miter lim="800000"/>
            <a:headEnd type="oval" w="med" len="med"/>
            <a:tailEnd type="oval" w="med" len="med"/>
          </a:ln>
        </p:spPr>
      </p:cxnSp>
      <p:cxnSp>
        <p:nvCxnSpPr>
          <p:cNvPr id="213" name="Google Shape;213;g1229f21e59e_0_104"/>
          <p:cNvCxnSpPr/>
          <p:nvPr/>
        </p:nvCxnSpPr>
        <p:spPr>
          <a:xfrm rot="10800000" flipH="1">
            <a:off x="4767876" y="4066910"/>
            <a:ext cx="2679600" cy="8400"/>
          </a:xfrm>
          <a:prstGeom prst="straightConnector1">
            <a:avLst/>
          </a:prstGeom>
          <a:noFill/>
          <a:ln w="38100" cap="flat" cmpd="sng">
            <a:solidFill>
              <a:srgbClr val="4BA124"/>
            </a:solidFill>
            <a:prstDash val="solid"/>
            <a:miter lim="800000"/>
            <a:headEnd type="oval" w="med" len="med"/>
            <a:tailEnd type="oval" w="med" len="med"/>
          </a:ln>
        </p:spPr>
      </p:cxnSp>
      <p:cxnSp>
        <p:nvCxnSpPr>
          <p:cNvPr id="214" name="Google Shape;214;g1229f21e59e_0_104"/>
          <p:cNvCxnSpPr/>
          <p:nvPr/>
        </p:nvCxnSpPr>
        <p:spPr>
          <a:xfrm rot="10800000" flipH="1">
            <a:off x="4767876" y="4700330"/>
            <a:ext cx="2679600" cy="8400"/>
          </a:xfrm>
          <a:prstGeom prst="straightConnector1">
            <a:avLst/>
          </a:prstGeom>
          <a:noFill/>
          <a:ln w="38100" cap="flat" cmpd="sng">
            <a:solidFill>
              <a:srgbClr val="4BA124"/>
            </a:solidFill>
            <a:prstDash val="solid"/>
            <a:miter lim="800000"/>
            <a:headEnd type="oval" w="med" len="med"/>
            <a:tailEnd type="oval" w="med" len="med"/>
          </a:ln>
        </p:spPr>
      </p:cxnSp>
      <p:cxnSp>
        <p:nvCxnSpPr>
          <p:cNvPr id="215" name="Google Shape;215;g1229f21e59e_0_104"/>
          <p:cNvCxnSpPr/>
          <p:nvPr/>
        </p:nvCxnSpPr>
        <p:spPr>
          <a:xfrm rot="10800000" flipH="1">
            <a:off x="4767876" y="5320195"/>
            <a:ext cx="2679600" cy="8400"/>
          </a:xfrm>
          <a:prstGeom prst="straightConnector1">
            <a:avLst/>
          </a:prstGeom>
          <a:noFill/>
          <a:ln w="38100" cap="flat" cmpd="sng">
            <a:solidFill>
              <a:srgbClr val="4BA124"/>
            </a:solidFill>
            <a:prstDash val="solid"/>
            <a:miter lim="800000"/>
            <a:headEnd type="oval" w="med" len="med"/>
            <a:tailEnd type="oval"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500"/>
                                        <p:tgtEl>
                                          <p:spTgt spid="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9"/>
                                        </p:tgtEl>
                                        <p:attrNameLst>
                                          <p:attrName>style.visibility</p:attrName>
                                        </p:attrNameLst>
                                      </p:cBhvr>
                                      <p:to>
                                        <p:strVal val="visible"/>
                                      </p:to>
                                    </p:set>
                                    <p:animEffect transition="in" filter="fade">
                                      <p:cBhvr>
                                        <p:cTn id="12" dur="500"/>
                                        <p:tgtEl>
                                          <p:spTgt spid="199"/>
                                        </p:tgtEl>
                                      </p:cBhvr>
                                    </p:animEffect>
                                  </p:childTnLst>
                                </p:cTn>
                              </p:par>
                              <p:par>
                                <p:cTn id="13" presetID="10" presetClass="entr" presetSubtype="0" fill="hold" nodeType="withEffect">
                                  <p:stCondLst>
                                    <p:cond delay="500"/>
                                  </p:stCondLst>
                                  <p:childTnLst>
                                    <p:set>
                                      <p:cBhvr>
                                        <p:cTn id="14" dur="1" fill="hold">
                                          <p:stCondLst>
                                            <p:cond delay="0"/>
                                          </p:stCondLst>
                                        </p:cTn>
                                        <p:tgtEl>
                                          <p:spTgt spid="209"/>
                                        </p:tgtEl>
                                        <p:attrNameLst>
                                          <p:attrName>style.visibility</p:attrName>
                                        </p:attrNameLst>
                                      </p:cBhvr>
                                      <p:to>
                                        <p:strVal val="visible"/>
                                      </p:to>
                                    </p:set>
                                    <p:animEffect transition="in" filter="fade">
                                      <p:cBhvr>
                                        <p:cTn id="15" dur="500"/>
                                        <p:tgtEl>
                                          <p:spTgt spid="209"/>
                                        </p:tgtEl>
                                      </p:cBhvr>
                                    </p:animEffect>
                                  </p:childTnLst>
                                </p:cTn>
                              </p:par>
                              <p:par>
                                <p:cTn id="16" presetID="10" presetClass="entr" presetSubtype="0" fill="hold" nodeType="withEffect">
                                  <p:stCondLst>
                                    <p:cond delay="1000"/>
                                  </p:stCondLst>
                                  <p:childTnLst>
                                    <p:set>
                                      <p:cBhvr>
                                        <p:cTn id="17" dur="1" fill="hold">
                                          <p:stCondLst>
                                            <p:cond delay="0"/>
                                          </p:stCondLst>
                                        </p:cTn>
                                        <p:tgtEl>
                                          <p:spTgt spid="198"/>
                                        </p:tgtEl>
                                        <p:attrNameLst>
                                          <p:attrName>style.visibility</p:attrName>
                                        </p:attrNameLst>
                                      </p:cBhvr>
                                      <p:to>
                                        <p:strVal val="visible"/>
                                      </p:to>
                                    </p:set>
                                    <p:animEffect transition="in" filter="fade">
                                      <p:cBhvr>
                                        <p:cTn id="18" dur="500"/>
                                        <p:tgtEl>
                                          <p:spTgt spid="19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4"/>
                                        </p:tgtEl>
                                        <p:attrNameLst>
                                          <p:attrName>style.visibility</p:attrName>
                                        </p:attrNameLst>
                                      </p:cBhvr>
                                      <p:to>
                                        <p:strVal val="visible"/>
                                      </p:to>
                                    </p:set>
                                    <p:animEffect transition="in" filter="fade">
                                      <p:cBhvr>
                                        <p:cTn id="23" dur="500"/>
                                        <p:tgtEl>
                                          <p:spTgt spid="204"/>
                                        </p:tgtEl>
                                      </p:cBhvr>
                                    </p:animEffect>
                                  </p:childTnLst>
                                </p:cTn>
                              </p:par>
                              <p:par>
                                <p:cTn id="24" presetID="10" presetClass="entr" presetSubtype="0" fill="hold" nodeType="withEffect">
                                  <p:stCondLst>
                                    <p:cond delay="1000"/>
                                  </p:stCondLst>
                                  <p:childTnLst>
                                    <p:set>
                                      <p:cBhvr>
                                        <p:cTn id="25" dur="1" fill="hold">
                                          <p:stCondLst>
                                            <p:cond delay="0"/>
                                          </p:stCondLst>
                                        </p:cTn>
                                        <p:tgtEl>
                                          <p:spTgt spid="200"/>
                                        </p:tgtEl>
                                        <p:attrNameLst>
                                          <p:attrName>style.visibility</p:attrName>
                                        </p:attrNameLst>
                                      </p:cBhvr>
                                      <p:to>
                                        <p:strVal val="visible"/>
                                      </p:to>
                                    </p:set>
                                    <p:animEffect transition="in" filter="fade">
                                      <p:cBhvr>
                                        <p:cTn id="26" dur="500"/>
                                        <p:tgtEl>
                                          <p:spTgt spid="20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5"/>
                                        </p:tgtEl>
                                        <p:attrNameLst>
                                          <p:attrName>style.visibility</p:attrName>
                                        </p:attrNameLst>
                                      </p:cBhvr>
                                      <p:to>
                                        <p:strVal val="visible"/>
                                      </p:to>
                                    </p:set>
                                    <p:animEffect transition="in" filter="fade">
                                      <p:cBhvr>
                                        <p:cTn id="31" dur="500"/>
                                        <p:tgtEl>
                                          <p:spTgt spid="205"/>
                                        </p:tgtEl>
                                      </p:cBhvr>
                                    </p:animEffect>
                                  </p:childTnLst>
                                </p:cTn>
                              </p:par>
                              <p:par>
                                <p:cTn id="32" presetID="10" presetClass="entr" presetSubtype="0" fill="hold" nodeType="withEffect">
                                  <p:stCondLst>
                                    <p:cond delay="1000"/>
                                  </p:stCondLst>
                                  <p:childTnLst>
                                    <p:set>
                                      <p:cBhvr>
                                        <p:cTn id="33" dur="1" fill="hold">
                                          <p:stCondLst>
                                            <p:cond delay="0"/>
                                          </p:stCondLst>
                                        </p:cTn>
                                        <p:tgtEl>
                                          <p:spTgt spid="201"/>
                                        </p:tgtEl>
                                        <p:attrNameLst>
                                          <p:attrName>style.visibility</p:attrName>
                                        </p:attrNameLst>
                                      </p:cBhvr>
                                      <p:to>
                                        <p:strVal val="visible"/>
                                      </p:to>
                                    </p:set>
                                    <p:animEffect transition="in" filter="fade">
                                      <p:cBhvr>
                                        <p:cTn id="34" dur="500"/>
                                        <p:tgtEl>
                                          <p:spTgt spid="20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6"/>
                                        </p:tgtEl>
                                        <p:attrNameLst>
                                          <p:attrName>style.visibility</p:attrName>
                                        </p:attrNameLst>
                                      </p:cBhvr>
                                      <p:to>
                                        <p:strVal val="visible"/>
                                      </p:to>
                                    </p:set>
                                    <p:animEffect transition="in" filter="fade">
                                      <p:cBhvr>
                                        <p:cTn id="39" dur="500"/>
                                        <p:tgtEl>
                                          <p:spTgt spid="206"/>
                                        </p:tgtEl>
                                      </p:cBhvr>
                                    </p:animEffect>
                                  </p:childTnLst>
                                </p:cTn>
                              </p:par>
                              <p:par>
                                <p:cTn id="40" presetID="10" presetClass="entr" presetSubtype="0" fill="hold" nodeType="withEffect">
                                  <p:stCondLst>
                                    <p:cond delay="1000"/>
                                  </p:stCondLst>
                                  <p:childTnLst>
                                    <p:set>
                                      <p:cBhvr>
                                        <p:cTn id="41" dur="1" fill="hold">
                                          <p:stCondLst>
                                            <p:cond delay="0"/>
                                          </p:stCondLst>
                                        </p:cTn>
                                        <p:tgtEl>
                                          <p:spTgt spid="202"/>
                                        </p:tgtEl>
                                        <p:attrNameLst>
                                          <p:attrName>style.visibility</p:attrName>
                                        </p:attrNameLst>
                                      </p:cBhvr>
                                      <p:to>
                                        <p:strVal val="visible"/>
                                      </p:to>
                                    </p:set>
                                    <p:animEffect transition="in" filter="fade">
                                      <p:cBhvr>
                                        <p:cTn id="42" dur="500"/>
                                        <p:tgtEl>
                                          <p:spTgt spid="20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7"/>
                                        </p:tgtEl>
                                        <p:attrNameLst>
                                          <p:attrName>style.visibility</p:attrName>
                                        </p:attrNameLst>
                                      </p:cBhvr>
                                      <p:to>
                                        <p:strVal val="visible"/>
                                      </p:to>
                                    </p:set>
                                    <p:animEffect transition="in" filter="fade">
                                      <p:cBhvr>
                                        <p:cTn id="47" dur="500"/>
                                        <p:tgtEl>
                                          <p:spTgt spid="207"/>
                                        </p:tgtEl>
                                      </p:cBhvr>
                                    </p:animEffect>
                                  </p:childTnLst>
                                </p:cTn>
                              </p:par>
                              <p:par>
                                <p:cTn id="48" presetID="10" presetClass="entr" presetSubtype="0" fill="hold" nodeType="withEffect">
                                  <p:stCondLst>
                                    <p:cond delay="1000"/>
                                  </p:stCondLst>
                                  <p:childTnLst>
                                    <p:set>
                                      <p:cBhvr>
                                        <p:cTn id="49" dur="1" fill="hold">
                                          <p:stCondLst>
                                            <p:cond delay="0"/>
                                          </p:stCondLst>
                                        </p:cTn>
                                        <p:tgtEl>
                                          <p:spTgt spid="203"/>
                                        </p:tgtEl>
                                        <p:attrNameLst>
                                          <p:attrName>style.visibility</p:attrName>
                                        </p:attrNameLst>
                                      </p:cBhvr>
                                      <p:to>
                                        <p:strVal val="visible"/>
                                      </p:to>
                                    </p:set>
                                    <p:animEffect transition="in" filter="fade">
                                      <p:cBhvr>
                                        <p:cTn id="50" dur="500"/>
                                        <p:tgtEl>
                                          <p:spTgt spid="20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08"/>
                                        </p:tgtEl>
                                        <p:attrNameLst>
                                          <p:attrName>style.visibility</p:attrName>
                                        </p:attrNameLst>
                                      </p:cBhvr>
                                      <p:to>
                                        <p:strVal val="visible"/>
                                      </p:to>
                                    </p:set>
                                    <p:animEffect transition="in" filter="fade">
                                      <p:cBhvr>
                                        <p:cTn id="55" dur="500"/>
                                        <p:tgtEl>
                                          <p:spTgt spid="208"/>
                                        </p:tgtEl>
                                      </p:cBhvr>
                                    </p:animEffect>
                                  </p:childTnLst>
                                </p:cTn>
                              </p:par>
                              <p:par>
                                <p:cTn id="56" presetID="10" presetClass="entr" presetSubtype="0" fill="hold" nodeType="withEffect">
                                  <p:stCondLst>
                                    <p:cond delay="500"/>
                                  </p:stCondLst>
                                  <p:childTnLst>
                                    <p:set>
                                      <p:cBhvr>
                                        <p:cTn id="57" dur="1" fill="hold">
                                          <p:stCondLst>
                                            <p:cond delay="0"/>
                                          </p:stCondLst>
                                        </p:cTn>
                                        <p:tgtEl>
                                          <p:spTgt spid="212"/>
                                        </p:tgtEl>
                                        <p:attrNameLst>
                                          <p:attrName>style.visibility</p:attrName>
                                        </p:attrNameLst>
                                      </p:cBhvr>
                                      <p:to>
                                        <p:strVal val="visible"/>
                                      </p:to>
                                    </p:set>
                                    <p:animEffect transition="in" filter="fade">
                                      <p:cBhvr>
                                        <p:cTn id="58" dur="500"/>
                                        <p:tgtEl>
                                          <p:spTgt spid="212"/>
                                        </p:tgtEl>
                                      </p:cBhvr>
                                    </p:animEffect>
                                  </p:childTnLst>
                                </p:cTn>
                              </p:par>
                              <p:par>
                                <p:cTn id="59" presetID="10" presetClass="entr" presetSubtype="0" fill="hold" nodeType="withEffect">
                                  <p:stCondLst>
                                    <p:cond delay="500"/>
                                  </p:stCondLst>
                                  <p:childTnLst>
                                    <p:set>
                                      <p:cBhvr>
                                        <p:cTn id="60" dur="1" fill="hold">
                                          <p:stCondLst>
                                            <p:cond delay="0"/>
                                          </p:stCondLst>
                                        </p:cTn>
                                        <p:tgtEl>
                                          <p:spTgt spid="213"/>
                                        </p:tgtEl>
                                        <p:attrNameLst>
                                          <p:attrName>style.visibility</p:attrName>
                                        </p:attrNameLst>
                                      </p:cBhvr>
                                      <p:to>
                                        <p:strVal val="visible"/>
                                      </p:to>
                                    </p:set>
                                    <p:animEffect transition="in" filter="fade">
                                      <p:cBhvr>
                                        <p:cTn id="61" dur="500"/>
                                        <p:tgtEl>
                                          <p:spTgt spid="213"/>
                                        </p:tgtEl>
                                      </p:cBhvr>
                                    </p:animEffect>
                                  </p:childTnLst>
                                </p:cTn>
                              </p:par>
                              <p:par>
                                <p:cTn id="62" presetID="10" presetClass="entr" presetSubtype="0" fill="hold" nodeType="withEffect">
                                  <p:stCondLst>
                                    <p:cond delay="500"/>
                                  </p:stCondLst>
                                  <p:childTnLst>
                                    <p:set>
                                      <p:cBhvr>
                                        <p:cTn id="63" dur="1" fill="hold">
                                          <p:stCondLst>
                                            <p:cond delay="0"/>
                                          </p:stCondLst>
                                        </p:cTn>
                                        <p:tgtEl>
                                          <p:spTgt spid="214"/>
                                        </p:tgtEl>
                                        <p:attrNameLst>
                                          <p:attrName>style.visibility</p:attrName>
                                        </p:attrNameLst>
                                      </p:cBhvr>
                                      <p:to>
                                        <p:strVal val="visible"/>
                                      </p:to>
                                    </p:set>
                                    <p:animEffect transition="in" filter="fade">
                                      <p:cBhvr>
                                        <p:cTn id="64" dur="500"/>
                                        <p:tgtEl>
                                          <p:spTgt spid="214"/>
                                        </p:tgtEl>
                                      </p:cBhvr>
                                    </p:animEffect>
                                  </p:childTnLst>
                                </p:cTn>
                              </p:par>
                              <p:par>
                                <p:cTn id="65" presetID="10" presetClass="entr" presetSubtype="0" fill="hold" nodeType="withEffect">
                                  <p:stCondLst>
                                    <p:cond delay="500"/>
                                  </p:stCondLst>
                                  <p:childTnLst>
                                    <p:set>
                                      <p:cBhvr>
                                        <p:cTn id="66" dur="1" fill="hold">
                                          <p:stCondLst>
                                            <p:cond delay="0"/>
                                          </p:stCondLst>
                                        </p:cTn>
                                        <p:tgtEl>
                                          <p:spTgt spid="215"/>
                                        </p:tgtEl>
                                        <p:attrNameLst>
                                          <p:attrName>style.visibility</p:attrName>
                                        </p:attrNameLst>
                                      </p:cBhvr>
                                      <p:to>
                                        <p:strVal val="visible"/>
                                      </p:to>
                                    </p:set>
                                    <p:animEffect transition="in" filter="fade">
                                      <p:cBhvr>
                                        <p:cTn id="67"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1229f21e59e_0_129"/>
          <p:cNvSpPr txBox="1"/>
          <p:nvPr/>
        </p:nvSpPr>
        <p:spPr>
          <a:xfrm>
            <a:off x="622408" y="439362"/>
            <a:ext cx="10947300" cy="792000"/>
          </a:xfrm>
          <a:prstGeom prst="rect">
            <a:avLst/>
          </a:prstGeom>
          <a:solidFill>
            <a:srgbClr val="F8DAE6"/>
          </a:solidFill>
          <a:ln>
            <a:noFill/>
          </a:ln>
        </p:spPr>
        <p:txBody>
          <a:bodyPr spcFirstLastPara="1" wrap="square" lIns="216000" tIns="216000" rIns="216000" bIns="108000" anchor="t" anchorCtr="0">
            <a:noAutofit/>
          </a:bodyPr>
          <a:lstStyle/>
          <a:p>
            <a:pPr marL="342900" marR="0" lvl="0" indent="-342900" algn="just" rtl="0">
              <a:spcBef>
                <a:spcPts val="0"/>
              </a:spcBef>
              <a:spcAft>
                <a:spcPts val="0"/>
              </a:spcAft>
              <a:buClr>
                <a:srgbClr val="4BA124"/>
              </a:buClr>
              <a:buSzPts val="2400"/>
              <a:buFont typeface="Calibri"/>
              <a:buChar char="►"/>
            </a:pPr>
            <a:r>
              <a:rPr lang="en-GB" sz="2400">
                <a:solidFill>
                  <a:schemeClr val="dk1"/>
                </a:solidFill>
                <a:latin typeface="Calibri"/>
                <a:ea typeface="Calibri"/>
                <a:cs typeface="Calibri"/>
                <a:sym typeface="Calibri"/>
              </a:rPr>
              <a:t>‘Learn that…’ and ‘Learn how to…’</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nvGrpSpPr>
          <p:cNvPr id="221" name="Google Shape;221;g1229f21e59e_0_129"/>
          <p:cNvGrpSpPr/>
          <p:nvPr/>
        </p:nvGrpSpPr>
        <p:grpSpPr>
          <a:xfrm>
            <a:off x="399197" y="6581924"/>
            <a:ext cx="1227423" cy="153900"/>
            <a:chOff x="299405" y="6581924"/>
            <a:chExt cx="920590" cy="153900"/>
          </a:xfrm>
        </p:grpSpPr>
        <p:sp>
          <p:nvSpPr>
            <p:cNvPr id="222" name="Google Shape;222;g1229f21e59e_0_129">
              <a:hlinkClick r:id="" action="ppaction://noaction"/>
            </p:cNvPr>
            <p:cNvSpPr/>
            <p:nvPr/>
          </p:nvSpPr>
          <p:spPr>
            <a:xfrm rot="-5400000" flipH="1">
              <a:off x="291005" y="6605576"/>
              <a:ext cx="123300" cy="106500"/>
            </a:xfrm>
            <a:prstGeom prst="triangle">
              <a:avLst>
                <a:gd name="adj" fmla="val 50000"/>
              </a:avLst>
            </a:prstGeom>
            <a:solidFill>
              <a:srgbClr val="2A294C"/>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23" name="Google Shape;223;g1229f21e59e_0_129">
              <a:hlinkClick r:id="" action="ppaction://noaction"/>
            </p:cNvPr>
            <p:cNvSpPr txBox="1"/>
            <p:nvPr/>
          </p:nvSpPr>
          <p:spPr>
            <a:xfrm>
              <a:off x="454395" y="6581924"/>
              <a:ext cx="765600" cy="153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000"/>
                <a:buFont typeface="Roboto"/>
                <a:buNone/>
              </a:pPr>
              <a:r>
                <a:rPr lang="en-GB" sz="1000" b="1">
                  <a:solidFill>
                    <a:schemeClr val="dk1"/>
                  </a:solidFill>
                  <a:latin typeface="Roboto"/>
                  <a:ea typeface="Roboto"/>
                  <a:cs typeface="Roboto"/>
                  <a:sym typeface="Roboto"/>
                </a:rPr>
                <a:t>Contents</a:t>
              </a:r>
              <a:endParaRPr sz="1800">
                <a:solidFill>
                  <a:schemeClr val="dk1"/>
                </a:solidFill>
                <a:latin typeface="Calibri"/>
                <a:ea typeface="Calibri"/>
                <a:cs typeface="Calibri"/>
                <a:sym typeface="Calibri"/>
              </a:endParaRPr>
            </a:p>
          </p:txBody>
        </p:sp>
      </p:grpSp>
      <p:sp>
        <p:nvSpPr>
          <p:cNvPr id="224" name="Google Shape;224;g1229f21e59e_0_129"/>
          <p:cNvSpPr/>
          <p:nvPr/>
        </p:nvSpPr>
        <p:spPr>
          <a:xfrm>
            <a:off x="0" y="6752275"/>
            <a:ext cx="12192000" cy="168300"/>
          </a:xfrm>
          <a:prstGeom prst="rect">
            <a:avLst/>
          </a:prstGeom>
          <a:solidFill>
            <a:srgbClr val="120E3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g1229f21e59e_0_129"/>
          <p:cNvSpPr/>
          <p:nvPr/>
        </p:nvSpPr>
        <p:spPr>
          <a:xfrm>
            <a:off x="0" y="6746859"/>
            <a:ext cx="12192000" cy="52200"/>
          </a:xfrm>
          <a:prstGeom prst="rect">
            <a:avLst/>
          </a:prstGeom>
          <a:solidFill>
            <a:srgbClr val="4BA124"/>
          </a:solidFill>
          <a:ln w="12700" cap="flat" cmpd="sng">
            <a:solidFill>
              <a:srgbClr val="4BA1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g1229f21e59e_0_129"/>
          <p:cNvSpPr txBox="1"/>
          <p:nvPr/>
        </p:nvSpPr>
        <p:spPr>
          <a:xfrm>
            <a:off x="622407" y="4038794"/>
            <a:ext cx="10864800" cy="2007900"/>
          </a:xfrm>
          <a:prstGeom prst="rect">
            <a:avLst/>
          </a:prstGeom>
          <a:solidFill>
            <a:srgbClr val="1550C8"/>
          </a:solidFill>
          <a:ln>
            <a:noFill/>
          </a:ln>
        </p:spPr>
        <p:txBody>
          <a:bodyPr spcFirstLastPara="1" wrap="square" lIns="216000" tIns="108000" rIns="216000" bIns="108000" anchor="t" anchorCtr="0">
            <a:noAutofit/>
          </a:bodyPr>
          <a:lstStyle/>
          <a:p>
            <a:pPr marL="0" marR="0" lvl="0" indent="0" algn="just" rtl="0">
              <a:spcBef>
                <a:spcPts val="0"/>
              </a:spcBef>
              <a:spcAft>
                <a:spcPts val="0"/>
              </a:spcAft>
              <a:buClr>
                <a:schemeClr val="lt1"/>
              </a:buClr>
              <a:buSzPts val="1800"/>
              <a:buFont typeface="Sofia"/>
              <a:buNone/>
            </a:pPr>
            <a:r>
              <a:rPr lang="en-GB" sz="1800">
                <a:solidFill>
                  <a:schemeClr val="lt1"/>
                </a:solidFill>
                <a:latin typeface="Calibri"/>
                <a:ea typeface="Calibri"/>
                <a:cs typeface="Calibri"/>
                <a:sym typeface="Calibri"/>
              </a:rPr>
              <a:t>‘Learn that…’ statements are informed by the best available educational research, with references and further reading provided. </a:t>
            </a:r>
            <a:endParaRPr>
              <a:latin typeface="Calibri"/>
              <a:ea typeface="Calibri"/>
              <a:cs typeface="Calibri"/>
              <a:sym typeface="Calibri"/>
            </a:endParaRPr>
          </a:p>
          <a:p>
            <a:pPr marL="0" marR="0" lvl="0" indent="0" algn="just"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a:p>
            <a:pPr marL="0" marR="0" lvl="0" indent="0" algn="just" rtl="0">
              <a:spcBef>
                <a:spcPts val="0"/>
              </a:spcBef>
              <a:spcAft>
                <a:spcPts val="0"/>
              </a:spcAft>
              <a:buClr>
                <a:schemeClr val="lt1"/>
              </a:buClr>
              <a:buSzPts val="1800"/>
              <a:buFont typeface="Sofia"/>
              <a:buNone/>
            </a:pPr>
            <a:r>
              <a:rPr lang="en-GB" sz="1800">
                <a:solidFill>
                  <a:schemeClr val="lt1"/>
                </a:solidFill>
                <a:latin typeface="Calibri"/>
                <a:ea typeface="Calibri"/>
                <a:cs typeface="Calibri"/>
                <a:sym typeface="Calibri"/>
              </a:rPr>
              <a:t>‘Learn how to…’statements are drawn from the wider evidence base including both academic research and additional guidance from expert practitioners.</a:t>
            </a:r>
            <a:endParaRPr sz="1800">
              <a:solidFill>
                <a:schemeClr val="lt1"/>
              </a:solidFill>
              <a:latin typeface="Calibri"/>
              <a:ea typeface="Calibri"/>
              <a:cs typeface="Calibri"/>
              <a:sym typeface="Calibri"/>
            </a:endParaRPr>
          </a:p>
        </p:txBody>
      </p:sp>
      <p:sp>
        <p:nvSpPr>
          <p:cNvPr id="227" name="Google Shape;227;g1229f21e59e_0_129"/>
          <p:cNvSpPr txBox="1"/>
          <p:nvPr/>
        </p:nvSpPr>
        <p:spPr>
          <a:xfrm>
            <a:off x="622408" y="1365365"/>
            <a:ext cx="10947300" cy="2551800"/>
          </a:xfrm>
          <a:prstGeom prst="rect">
            <a:avLst/>
          </a:prstGeom>
          <a:solidFill>
            <a:schemeClr val="lt1"/>
          </a:solidFill>
          <a:ln w="28575" cap="flat" cmpd="sng">
            <a:solidFill>
              <a:srgbClr val="4BA124"/>
            </a:solidFill>
            <a:prstDash val="solid"/>
            <a:round/>
            <a:headEnd type="none" w="sm" len="sm"/>
            <a:tailEnd type="none" w="sm" len="sm"/>
          </a:ln>
        </p:spPr>
        <p:txBody>
          <a:bodyPr spcFirstLastPara="1" wrap="square" lIns="216000" tIns="216000" rIns="216000" bIns="108000" anchor="t" anchorCtr="0">
            <a:noAutofit/>
          </a:bodyPr>
          <a:lstStyle/>
          <a:p>
            <a:pPr marL="0" marR="0" lvl="0" indent="0" algn="l" rtl="0">
              <a:spcBef>
                <a:spcPts val="0"/>
              </a:spcBef>
              <a:spcAft>
                <a:spcPts val="0"/>
              </a:spcAft>
              <a:buClr>
                <a:schemeClr val="dk1"/>
              </a:buClr>
              <a:buSzPts val="1800"/>
              <a:buFont typeface="Sofia"/>
              <a:buNone/>
            </a:pPr>
            <a:r>
              <a:rPr lang="en-GB" sz="1800">
                <a:solidFill>
                  <a:schemeClr val="dk1"/>
                </a:solidFill>
                <a:latin typeface="Calibri"/>
                <a:ea typeface="Calibri"/>
                <a:cs typeface="Calibri"/>
                <a:sym typeface="Calibri"/>
              </a:rPr>
              <a:t>Each learning section is split into two in the ECF. </a:t>
            </a:r>
            <a:endParaRPr>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Sofia"/>
              <a:buNone/>
            </a:pPr>
            <a:r>
              <a:rPr lang="en-GB" sz="1800">
                <a:solidFill>
                  <a:schemeClr val="dk1"/>
                </a:solidFill>
                <a:latin typeface="Calibri"/>
                <a:ea typeface="Calibri"/>
                <a:cs typeface="Calibri"/>
                <a:sym typeface="Calibri"/>
              </a:rPr>
              <a:t>The first part is labelled ‘Learn that…’ and asks that teachers new to the profession expand their knowledge and experience of each area. </a:t>
            </a:r>
            <a:endParaRPr>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The second part is labelled ‘Learn how to…’ and details tasks that are designed to be more actionable.</a:t>
            </a:r>
            <a:endParaRPr sz="180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1800"/>
              <a:buFont typeface="Sofia"/>
              <a:buNone/>
            </a:pPr>
            <a:r>
              <a:rPr lang="en-GB" sz="1800">
                <a:solidFill>
                  <a:schemeClr val="dk1"/>
                </a:solidFill>
                <a:latin typeface="Calibri"/>
                <a:ea typeface="Calibri"/>
                <a:cs typeface="Calibri"/>
                <a:sym typeface="Calibri"/>
              </a:rPr>
              <a:t>An example is shown on the next slide.</a:t>
            </a:r>
            <a:endParaRPr sz="1800">
              <a:solidFill>
                <a:schemeClr val="dk1"/>
              </a:solidFill>
              <a:latin typeface="Calibri"/>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500"/>
                                        <p:tgtEl>
                                          <p:spTgt spid="220"/>
                                        </p:tgtEl>
                                      </p:cBhvr>
                                    </p:animEffect>
                                  </p:childTnLst>
                                </p:cTn>
                              </p:par>
                              <p:par>
                                <p:cTn id="8" presetID="10" presetClass="entr" presetSubtype="0" fill="hold" nodeType="withEffect">
                                  <p:stCondLst>
                                    <p:cond delay="0"/>
                                  </p:stCondLst>
                                  <p:childTnLst>
                                    <p:set>
                                      <p:cBhvr>
                                        <p:cTn id="9" dur="1" fill="hold">
                                          <p:stCondLst>
                                            <p:cond delay="0"/>
                                          </p:stCondLst>
                                        </p:cTn>
                                        <p:tgtEl>
                                          <p:spTgt spid="220">
                                            <p:txEl>
                                              <p:pRg st="0" end="0"/>
                                            </p:txEl>
                                          </p:spTgt>
                                        </p:tgtEl>
                                        <p:attrNameLst>
                                          <p:attrName>style.visibility</p:attrName>
                                        </p:attrNameLst>
                                      </p:cBhvr>
                                      <p:to>
                                        <p:strVal val="visible"/>
                                      </p:to>
                                    </p:set>
                                    <p:animEffect transition="in" filter="fade">
                                      <p:cBhvr>
                                        <p:cTn id="10" dur="500"/>
                                        <p:tgtEl>
                                          <p:spTgt spid="220">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0">
                                            <p:txEl>
                                              <p:pRg st="1" end="1"/>
                                            </p:txEl>
                                          </p:spTgt>
                                        </p:tgtEl>
                                        <p:attrNameLst>
                                          <p:attrName>style.visibility</p:attrName>
                                        </p:attrNameLst>
                                      </p:cBhvr>
                                      <p:to>
                                        <p:strVal val="visible"/>
                                      </p:to>
                                    </p:set>
                                    <p:animEffect transition="in" filter="fade">
                                      <p:cBhvr>
                                        <p:cTn id="13" dur="500"/>
                                        <p:tgtEl>
                                          <p:spTgt spid="220">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6"/>
                                        </p:tgtEl>
                                        <p:attrNameLst>
                                          <p:attrName>style.visibility</p:attrName>
                                        </p:attrNameLst>
                                      </p:cBhvr>
                                      <p:to>
                                        <p:strVal val="visible"/>
                                      </p:to>
                                    </p:set>
                                    <p:animEffect transition="in" filter="fade">
                                      <p:cBhvr>
                                        <p:cTn id="18" dur="500"/>
                                        <p:tgtEl>
                                          <p:spTgt spid="226"/>
                                        </p:tgtEl>
                                      </p:cBhvr>
                                    </p:animEffect>
                                  </p:childTnLst>
                                </p:cTn>
                              </p:par>
                              <p:par>
                                <p:cTn id="19" presetID="10" presetClass="entr" presetSubtype="0" fill="hold" nodeType="withEffect">
                                  <p:stCondLst>
                                    <p:cond delay="0"/>
                                  </p:stCondLst>
                                  <p:childTnLst>
                                    <p:set>
                                      <p:cBhvr>
                                        <p:cTn id="20" dur="1" fill="hold">
                                          <p:stCondLst>
                                            <p:cond delay="0"/>
                                          </p:stCondLst>
                                        </p:cTn>
                                        <p:tgtEl>
                                          <p:spTgt spid="227"/>
                                        </p:tgtEl>
                                        <p:attrNameLst>
                                          <p:attrName>style.visibility</p:attrName>
                                        </p:attrNameLst>
                                      </p:cBhvr>
                                      <p:to>
                                        <p:strVal val="visible"/>
                                      </p:to>
                                    </p:set>
                                    <p:animEffect transition="in" filter="fade">
                                      <p:cBhvr>
                                        <p:cTn id="21" dur="500"/>
                                        <p:tgtEl>
                                          <p:spTgt spid="227"/>
                                        </p:tgtEl>
                                      </p:cBhvr>
                                    </p:animEffect>
                                  </p:childTnLst>
                                </p:cTn>
                              </p:par>
                              <p:par>
                                <p:cTn id="22" presetID="10" presetClass="entr" presetSubtype="0" fill="hold" nodeType="withEffect">
                                  <p:stCondLst>
                                    <p:cond delay="0"/>
                                  </p:stCondLst>
                                  <p:childTnLst>
                                    <p:set>
                                      <p:cBhvr>
                                        <p:cTn id="23" dur="1" fill="hold">
                                          <p:stCondLst>
                                            <p:cond delay="0"/>
                                          </p:stCondLst>
                                        </p:cTn>
                                        <p:tgtEl>
                                          <p:spTgt spid="227">
                                            <p:txEl>
                                              <p:pRg st="0" end="0"/>
                                            </p:txEl>
                                          </p:spTgt>
                                        </p:tgtEl>
                                        <p:attrNameLst>
                                          <p:attrName>style.visibility</p:attrName>
                                        </p:attrNameLst>
                                      </p:cBhvr>
                                      <p:to>
                                        <p:strVal val="visible"/>
                                      </p:to>
                                    </p:set>
                                    <p:animEffect transition="in" filter="fade">
                                      <p:cBhvr>
                                        <p:cTn id="24" dur="500"/>
                                        <p:tgtEl>
                                          <p:spTgt spid="227">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27">
                                            <p:txEl>
                                              <p:pRg st="1" end="1"/>
                                            </p:txEl>
                                          </p:spTgt>
                                        </p:tgtEl>
                                        <p:attrNameLst>
                                          <p:attrName>style.visibility</p:attrName>
                                        </p:attrNameLst>
                                      </p:cBhvr>
                                      <p:to>
                                        <p:strVal val="visible"/>
                                      </p:to>
                                    </p:set>
                                    <p:animEffect transition="in" filter="fade">
                                      <p:cBhvr>
                                        <p:cTn id="27" dur="500"/>
                                        <p:tgtEl>
                                          <p:spTgt spid="227">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27">
                                            <p:txEl>
                                              <p:pRg st="2" end="2"/>
                                            </p:txEl>
                                          </p:spTgt>
                                        </p:tgtEl>
                                        <p:attrNameLst>
                                          <p:attrName>style.visibility</p:attrName>
                                        </p:attrNameLst>
                                      </p:cBhvr>
                                      <p:to>
                                        <p:strVal val="visible"/>
                                      </p:to>
                                    </p:set>
                                    <p:animEffect transition="in" filter="fade">
                                      <p:cBhvr>
                                        <p:cTn id="30" dur="500"/>
                                        <p:tgtEl>
                                          <p:spTgt spid="227">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27">
                                            <p:txEl>
                                              <p:pRg st="3" end="3"/>
                                            </p:txEl>
                                          </p:spTgt>
                                        </p:tgtEl>
                                        <p:attrNameLst>
                                          <p:attrName>style.visibility</p:attrName>
                                        </p:attrNameLst>
                                      </p:cBhvr>
                                      <p:to>
                                        <p:strVal val="visible"/>
                                      </p:to>
                                    </p:set>
                                    <p:animEffect transition="in" filter="fade">
                                      <p:cBhvr>
                                        <p:cTn id="33" dur="500"/>
                                        <p:tgtEl>
                                          <p:spTgt spid="227">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27">
                                            <p:txEl>
                                              <p:pRg st="4" end="4"/>
                                            </p:txEl>
                                          </p:spTgt>
                                        </p:tgtEl>
                                        <p:attrNameLst>
                                          <p:attrName>style.visibility</p:attrName>
                                        </p:attrNameLst>
                                      </p:cBhvr>
                                      <p:to>
                                        <p:strVal val="visible"/>
                                      </p:to>
                                    </p:set>
                                    <p:animEffect transition="in" filter="fade">
                                      <p:cBhvr>
                                        <p:cTn id="36" dur="500"/>
                                        <p:tgtEl>
                                          <p:spTgt spid="227">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27">
                                            <p:txEl>
                                              <p:pRg st="5" end="5"/>
                                            </p:txEl>
                                          </p:spTgt>
                                        </p:tgtEl>
                                        <p:attrNameLst>
                                          <p:attrName>style.visibility</p:attrName>
                                        </p:attrNameLst>
                                      </p:cBhvr>
                                      <p:to>
                                        <p:strVal val="visible"/>
                                      </p:to>
                                    </p:set>
                                    <p:animEffect transition="in" filter="fade">
                                      <p:cBhvr>
                                        <p:cTn id="39" dur="500"/>
                                        <p:tgtEl>
                                          <p:spTgt spid="2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1672</Words>
  <Application>Microsoft Office PowerPoint</Application>
  <PresentationFormat>Widescreen</PresentationFormat>
  <Paragraphs>192</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Calibri</vt:lpstr>
      <vt:lpstr>IBM Plex Sans</vt:lpstr>
      <vt:lpstr>Roboto</vt:lpstr>
      <vt:lpstr>Quattrocento Sans</vt:lpstr>
      <vt:lpstr>Arial</vt:lpstr>
      <vt:lpstr>Segoe UI</vt:lpstr>
      <vt:lpstr>Sofia</vt:lpstr>
      <vt:lpstr>Office Theme</vt:lpstr>
      <vt:lpstr> Saffron Teaching School Hub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ECPDP mentors</vt:lpstr>
      <vt:lpstr>  Call for Facilitators  </vt:lpstr>
      <vt:lpstr>  Registration for September 2022 ECTs For schools who already have ECTs doing the Saffron Early Career programme  </vt:lpstr>
      <vt:lpstr>  Registration for September 2022 ECTs For schools new to the Saffron Early Career programme  </vt:lpstr>
      <vt:lpstr>  Saffron Teaching School Hub   </vt:lpstr>
      <vt:lpstr>  Saffron Teaching School Hub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Saffron Teaching School Hub  </dc:title>
  <dc:creator>Mr D Brechin</dc:creator>
  <cp:lastModifiedBy>Mrs P Haslam</cp:lastModifiedBy>
  <cp:revision>4</cp:revision>
  <dcterms:created xsi:type="dcterms:W3CDTF">2021-09-21T08:24:37Z</dcterms:created>
  <dcterms:modified xsi:type="dcterms:W3CDTF">2022-05-10T16:45:32Z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0x0101009FFE6256ACC4A14FBDCB65DC5BC2BD1B</vt:lpwstr>
  </property>
</Properties>
</file>